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 id="2147483745" r:id="rId3"/>
    <p:sldMasterId id="2147483779" r:id="rId4"/>
  </p:sldMasterIdLst>
  <p:notesMasterIdLst>
    <p:notesMasterId r:id="rId54"/>
  </p:notesMasterIdLst>
  <p:sldIdLst>
    <p:sldId id="342" r:id="rId5"/>
    <p:sldId id="381" r:id="rId6"/>
    <p:sldId id="345" r:id="rId7"/>
    <p:sldId id="387" r:id="rId8"/>
    <p:sldId id="388" r:id="rId9"/>
    <p:sldId id="383" r:id="rId10"/>
    <p:sldId id="384" r:id="rId11"/>
    <p:sldId id="400" r:id="rId12"/>
    <p:sldId id="401" r:id="rId13"/>
    <p:sldId id="402" r:id="rId14"/>
    <p:sldId id="382" r:id="rId15"/>
    <p:sldId id="389" r:id="rId16"/>
    <p:sldId id="385" r:id="rId17"/>
    <p:sldId id="386" r:id="rId18"/>
    <p:sldId id="390" r:id="rId19"/>
    <p:sldId id="391" r:id="rId20"/>
    <p:sldId id="399" r:id="rId21"/>
    <p:sldId id="348" r:id="rId22"/>
    <p:sldId id="349" r:id="rId23"/>
    <p:sldId id="350" r:id="rId24"/>
    <p:sldId id="351" r:id="rId25"/>
    <p:sldId id="392" r:id="rId26"/>
    <p:sldId id="259" r:id="rId27"/>
    <p:sldId id="260" r:id="rId28"/>
    <p:sldId id="261" r:id="rId29"/>
    <p:sldId id="274" r:id="rId30"/>
    <p:sldId id="275" r:id="rId31"/>
    <p:sldId id="282" r:id="rId32"/>
    <p:sldId id="283" r:id="rId33"/>
    <p:sldId id="394" r:id="rId34"/>
    <p:sldId id="393" r:id="rId35"/>
    <p:sldId id="397" r:id="rId36"/>
    <p:sldId id="347" r:id="rId37"/>
    <p:sldId id="398" r:id="rId38"/>
    <p:sldId id="396"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snapToGrid="0">
      <p:cViewPr varScale="1">
        <p:scale>
          <a:sx n="115" d="100"/>
          <a:sy n="115" d="100"/>
        </p:scale>
        <p:origin x="3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8B24C-2A0F-4401-B24A-5C795785CBE5}"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01A85-0D52-4796-9EF1-066B212F4FF9}" type="slidenum">
              <a:rPr lang="en-US" smtClean="0"/>
              <a:t>‹#›</a:t>
            </a:fld>
            <a:endParaRPr lang="en-US"/>
          </a:p>
        </p:txBody>
      </p:sp>
    </p:spTree>
    <p:extLst>
      <p:ext uri="{BB962C8B-B14F-4D97-AF65-F5344CB8AC3E}">
        <p14:creationId xmlns:p14="http://schemas.microsoft.com/office/powerpoint/2010/main" val="336198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ACE989-7D7A-41BC-91C4-D1A44B67472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5699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43D507-9425-451C-BE45-D460D8AA5150}" type="slidenum">
              <a:rPr lang="en-GB" altLang="en-US" sz="1200">
                <a:solidFill>
                  <a:prstClr val="black"/>
                </a:solidFill>
              </a:rPr>
              <a:pPr eaLnBrk="1" hangingPunct="1"/>
              <a:t>49</a:t>
            </a:fld>
            <a:endParaRPr lang="en-GB" altLang="en-US" sz="1200">
              <a:solidFill>
                <a:prstClr val="black"/>
              </a:solidFill>
            </a:endParaRPr>
          </a:p>
        </p:txBody>
      </p:sp>
    </p:spTree>
    <p:extLst>
      <p:ext uri="{BB962C8B-B14F-4D97-AF65-F5344CB8AC3E}">
        <p14:creationId xmlns:p14="http://schemas.microsoft.com/office/powerpoint/2010/main" val="19416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35601-52D6-49E9-ADDB-A32325CB023F}"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7855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6FA55-7F40-4AEE-9795-CD0AEE99645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351907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3D96C8-4C8E-4BF0-8564-238A711120BF}"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919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275081-DA34-4159-A75A-BEABE9526A52}"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382500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8860F-D27C-48F6-9DD3-F69BA99C126B}"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259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EAEC1-5EFD-4F6D-B238-DDADF27D17F4}"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1909671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680719-088B-49F9-8E5D-063F9F6247CC}"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51991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5E684-016C-4060-87F0-F4BEBF870BFC}"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347572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01EB7-337B-4EC5-B194-B202C0145355}"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1492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810F5-42C0-4B07-80A0-EB646172C588}"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36564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3857A2-B180-471D-B6CD-442EE52B3570}"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136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78846-BC84-4C07-9F42-472DB11D23DF}"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145478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AA6E14-7EB8-43BF-8122-3473476AF3DF}"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9220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757C3-19AC-4FF7-A276-B6EE0D57ED9C}" type="datetime1">
              <a:rPr lang="en-US" smtClean="0">
                <a:solidFill>
                  <a:prstClr val="black">
                    <a:tint val="75000"/>
                  </a:prstClr>
                </a:solidFill>
              </a:r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18862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BFCBC-22E3-4CEA-B5F5-3B6D256CF142}" type="datetime1">
              <a:rPr lang="en-US" smtClean="0">
                <a:solidFill>
                  <a:prstClr val="black">
                    <a:tint val="75000"/>
                  </a:prstClr>
                </a:solidFill>
              </a:r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72822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FFB3E-9145-4C20-98AE-4B3088F906F1}" type="datetime1">
              <a:rPr lang="en-US" smtClean="0">
                <a:solidFill>
                  <a:prstClr val="black">
                    <a:tint val="75000"/>
                  </a:prstClr>
                </a:solidFill>
              </a:r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00732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3607D-E4C5-4864-84F9-1F19B927D458}"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6131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F2CF8-789A-4E18-80F8-39D18AF3E2A7}"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09309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DCB0CF-7B39-44E2-86EB-AA218430509B}"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41872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F4B88-EE86-416D-9113-75599B977F3A}"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752833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2DDAB0-1E4D-4EC7-924F-4A489C81EED8}"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9816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9A788-0C69-435C-80FB-B9D71602B0DF}"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81911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B1E90-D6AD-4FB9-B800-9CDA73572010}" type="datetime1">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2855320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9F054-894D-4A19-A63E-0611BBBA0A2D}"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47467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C6DCC-9DBA-4247-96C8-49527BCAA08E}"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4650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21751-A978-4A89-83A6-BE6108E7E2CD}"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83952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9D2D9-CE8E-40F2-8A15-212753DBD24B}"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67623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DB66D-F758-432A-BAB9-02048D3595E4}"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27270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39DAF2-08CD-4A2F-825B-27F32DE1B81C}"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2008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EE964-733F-4D16-B57C-8EBFBEB99081}"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96947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192E5-B762-45A8-95F2-2E801FD201C7}" type="datetime1">
              <a:rPr lang="en-US" smtClean="0">
                <a:solidFill>
                  <a:prstClr val="black">
                    <a:tint val="75000"/>
                  </a:prstClr>
                </a:solidFill>
              </a:r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2987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8D76C6-F7D2-4C77-9087-A4B49326D933}" type="datetime1">
              <a:rPr lang="en-US" smtClean="0">
                <a:solidFill>
                  <a:prstClr val="black">
                    <a:tint val="75000"/>
                  </a:prstClr>
                </a:solidFill>
              </a:r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41171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297ED-8C82-479B-ADD8-92649CB99EB6}" type="datetime1">
              <a:rPr lang="en-US" smtClean="0">
                <a:solidFill>
                  <a:prstClr val="black">
                    <a:tint val="75000"/>
                  </a:prstClr>
                </a:solidFill>
              </a:r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7933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E38CE4-3B9C-4974-806D-CD80A961663B}"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210337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BF3FEE-71FD-45F5-875F-6D40A10DC39A}"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92518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E11029-DEF9-457D-892E-52C5CE9E7293}"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5180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284A3-0835-45CB-BF69-7C5AE6CBA167}"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92557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0E777-855F-4FA7-A784-99B1E8D273ED}"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981569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88BC7-C82E-4525-A29F-4F4A2A99BECC}"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06666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9D276-4B11-477F-AC48-6BB2F4FB612C}"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572604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4B23C9-7695-45BC-9ACA-33ECDAB1FFD0}"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67030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3D5E7F-96BD-4009-8E0C-41437733519C}"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93392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393C2-AA9F-4A1B-AB61-597FDDD0CBBE}"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39134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0B7083-E696-4439-9E0D-81F702AE1387}"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5498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069C75-B1CF-4368-BD33-7714252DE272}" type="datetime1">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115011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76C2D-EDC4-4675-857B-364CF5B9816A}"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31616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1F2D1-C544-47D6-A180-EF4834A74190}"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94514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7D278-EDB4-46D1-B6FE-FDEB7B20C25A}"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4906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125AB-6552-4192-8352-18EE2054E08B}" type="datetime1">
              <a:rPr lang="en-US" smtClean="0">
                <a:solidFill>
                  <a:prstClr val="black">
                    <a:tint val="75000"/>
                  </a:prstClr>
                </a:solidFill>
              </a:r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63972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F06F7-1D24-435B-A2D0-D18C746EF4BF}" type="datetime1">
              <a:rPr lang="en-US" smtClean="0">
                <a:solidFill>
                  <a:prstClr val="black">
                    <a:tint val="75000"/>
                  </a:prstClr>
                </a:solidFill>
              </a:r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91543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E8E49-1B86-442E-A4F7-3AE798898B1E}" type="datetime1">
              <a:rPr lang="en-US" smtClean="0">
                <a:solidFill>
                  <a:prstClr val="black">
                    <a:tint val="75000"/>
                  </a:prstClr>
                </a:solidFill>
              </a:r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79461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B82636-77CE-4EA4-8466-9604FEF0738C}"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81282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036AD-B679-4F58-8C9E-779DC326ACAC}" type="datetime1">
              <a:rPr lang="en-US" smtClean="0">
                <a:solidFill>
                  <a:prstClr val="black">
                    <a:tint val="75000"/>
                  </a:prstClr>
                </a:solidFill>
              </a:r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88336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0CF2B-E780-475E-884C-494137343CB4}"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6705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7F9EBA-C279-4098-A2A1-DF3B5313DF99}"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843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A90E3B-4765-4DB7-8B5E-050BA7C53E05}" type="datetime1">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124569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AF168-9418-462B-9988-9E8A1872153B}" type="datetime1">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329011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129EDC-B234-43A5-9579-66334FCD9D11}"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88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C330B-0393-451F-835B-C431387CB461}" type="datetime1">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BA1E1-B100-426C-9CA2-3E78E0AF844F}" type="slidenum">
              <a:rPr lang="en-US" smtClean="0"/>
              <a:t>‹#›</a:t>
            </a:fld>
            <a:endParaRPr lang="en-US"/>
          </a:p>
        </p:txBody>
      </p:sp>
    </p:spTree>
    <p:extLst>
      <p:ext uri="{BB962C8B-B14F-4D97-AF65-F5344CB8AC3E}">
        <p14:creationId xmlns:p14="http://schemas.microsoft.com/office/powerpoint/2010/main" val="316308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540672-70DF-4F6D-AB20-6E9F175EF044}" type="datetime1">
              <a:rPr lang="en-US" smtClean="0"/>
              <a:t>2/3/2025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3BA1E1-B100-426C-9CA2-3E78E0AF844F}" type="slidenum">
              <a:rPr lang="en-US" smtClean="0"/>
              <a:t>‹#›</a:t>
            </a:fld>
            <a:endParaRPr lang="en-US"/>
          </a:p>
        </p:txBody>
      </p:sp>
    </p:spTree>
    <p:extLst>
      <p:ext uri="{BB962C8B-B14F-4D97-AF65-F5344CB8AC3E}">
        <p14:creationId xmlns:p14="http://schemas.microsoft.com/office/powerpoint/2010/main" val="48673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22962A-0A1B-429C-9A05-05ACB9EFF56A}"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5764203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D2EDC6-67CA-42A3-B933-246FA37A8D17}" type="datetime1">
              <a:rPr lang="en-US" smtClean="0">
                <a:solidFill>
                  <a:prstClr val="black">
                    <a:tint val="75000"/>
                  </a:prstClr>
                </a:solidFill>
              </a:rPr>
              <a:t>2/3/2025</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545001-F1AE-48F5-A282-488DC1EEEAFE}"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6424974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40672-70DF-4F6D-AB20-6E9F175EF044}" type="datetime1">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BA1E1-B100-426C-9CA2-3E78E0AF844F}" type="slidenum">
              <a:rPr lang="en-US" smtClean="0"/>
              <a:t>‹#›</a:t>
            </a:fld>
            <a:endParaRPr lang="en-US"/>
          </a:p>
        </p:txBody>
      </p:sp>
    </p:spTree>
    <p:extLst>
      <p:ext uri="{BB962C8B-B14F-4D97-AF65-F5344CB8AC3E}">
        <p14:creationId xmlns:p14="http://schemas.microsoft.com/office/powerpoint/2010/main" val="182633656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elham\Desktop\323536_8JnpVdI7.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6448" y="292290"/>
            <a:ext cx="3741654" cy="60640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3545001-F1AE-48F5-A282-488DC1EEEAFE}" type="slidenum">
              <a:rPr lang="en-US" smtClean="0">
                <a:solidFill>
                  <a:srgbClr val="90C226"/>
                </a:solidFill>
              </a:rPr>
              <a:pPr/>
              <a:t>1</a:t>
            </a:fld>
            <a:endParaRPr lang="en-US">
              <a:solidFill>
                <a:srgbClr val="90C226"/>
              </a:solidFill>
            </a:endParaRPr>
          </a:p>
        </p:txBody>
      </p:sp>
    </p:spTree>
    <p:extLst>
      <p:ext uri="{BB962C8B-B14F-4D97-AF65-F5344CB8AC3E}">
        <p14:creationId xmlns:p14="http://schemas.microsoft.com/office/powerpoint/2010/main" val="296531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marL="0" indent="0" algn="r" rtl="1">
              <a:buNone/>
            </a:pPr>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10</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7" name="TextBox 6">
            <a:extLst>
              <a:ext uri="{FF2B5EF4-FFF2-40B4-BE49-F238E27FC236}">
                <a16:creationId xmlns:a16="http://schemas.microsoft.com/office/drawing/2014/main" id="{21794F99-639F-E530-69D2-535E9F3ED7EE}"/>
              </a:ext>
            </a:extLst>
          </p:cNvPr>
          <p:cNvSpPr txBox="1"/>
          <p:nvPr/>
        </p:nvSpPr>
        <p:spPr>
          <a:xfrm>
            <a:off x="755009" y="1458569"/>
            <a:ext cx="8393185" cy="3945054"/>
          </a:xfrm>
          <a:prstGeom prst="rect">
            <a:avLst/>
          </a:prstGeom>
          <a:noFill/>
        </p:spPr>
        <p:txBody>
          <a:bodyPr wrap="square">
            <a:spAutoFit/>
          </a:bodyPr>
          <a:lstStyle/>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ترکیب داده‌های چندوجهی برای تشخیص بهتر</a:t>
            </a: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با استفاده از</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AI</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می‌توان داده‌های تصویربرداری پزشکی</a:t>
            </a: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مانند</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MRI</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سی‌تی‌اسکن و سونوگرافی</a:t>
            </a: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را با داده‌های ژنتیکی و بالینی ترکیب کرد تا تشخیص‌های دقیق‌تری ارائه شود.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کمک به تشخیص بیماری‌های نادر و پیچیده</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برخی از بیماری‌ها به دلیل نادر بودن یا پیچیدگی بالا، تشخیص دشواری دارند. الگوریتم‌های</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AI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با بررسی حجم عظیمی از داده‌ها می‌توانند تشخیص‌های بهتری ارائه دهند و به پزشکان در شناسایی این بیماری‌ها کمک کنند.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چالش‌ها و محدودیت‌ها: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نیاز به داده‌های زیاد و متنوع، برای آموزش مدل‌های دقیق</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مسائل مربوط به حریم خصوصی و امنیت داده‌ها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مشکلات مربوط به تفسیرپذیری الگوریتم‌ها</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38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255" y="1285851"/>
            <a:ext cx="8615766" cy="5222929"/>
          </a:xfrm>
        </p:spPr>
        <p:txBody>
          <a:bodyPr>
            <a:normAutofit/>
          </a:bodyPr>
          <a:lstStyle/>
          <a:p>
            <a:pPr marL="0" indent="0" algn="r" rtl="1">
              <a:buNone/>
            </a:pPr>
            <a:endParaRPr lang="fa-IR"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کاهش نویز تصاویر پزشکی یکی از چالش های اصلی محققان است. روش‌های کلاسیک حذف نویز، نویز تصویر را کاهش می‌دهند، اما گاهی اوقات کیفیت و اطلاعات تصویر را از دست می‌دهند، مانند محو کردن لبه‌های تصویر.  برای حل این چالش، این کار دو فیلتر بهینه را بر اساس توزیع کوشی تعمیم یافته (</a:t>
            </a:r>
            <a:r>
              <a:rPr lang="en-US" sz="1800" b="1" dirty="0">
                <a:effectLst/>
                <a:latin typeface="IRLotus"/>
                <a:ea typeface="Calibri" panose="020F0502020204030204" pitchFamily="34" charset="0"/>
                <a:cs typeface="B Nazanin" panose="00000400000000000000" pitchFamily="2" charset="-78"/>
              </a:rPr>
              <a:t>GC</a:t>
            </a:r>
            <a:r>
              <a:rPr lang="ar-SA" sz="1800" b="1" dirty="0">
                <a:effectLst/>
                <a:latin typeface="Calibri" panose="020F0502020204030204" pitchFamily="34" charset="0"/>
                <a:ea typeface="Calibri" panose="020F0502020204030204" pitchFamily="34" charset="0"/>
                <a:cs typeface="B Nazanin" panose="00000400000000000000" pitchFamily="2" charset="-78"/>
              </a:rPr>
              <a:t>) و دو الگوریتم مبتنی بر هوش مصنوعی پیشنهاد می‌کند که اطلاعات تصویر را در عین کاهش نویز حفظ می‌کند. </a:t>
            </a:r>
            <a:endParaRPr lang="fa-IR"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fa-IR"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فیلتر کوشی تعمیم یافته و فیلتر دوطرفه، دو فیلتر مبتنی بر پارامتر هستند که به طور قابل توجهی نویز تصویر را حذف می کنند.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فیلترهای مبتنی بر پارامتر به انتخاب پارامتر مناسب برای حذف نویز و حفظ جزئیات لبه نیاز دارند. برای این منظور دو فیلتر در نظر گرفته شده است. در کارهای قبلی ماسکی که با تابع </a:t>
            </a:r>
            <a:r>
              <a:rPr lang="en-US" sz="1800" b="1" dirty="0">
                <a:effectLst/>
                <a:latin typeface="IRLotus"/>
                <a:ea typeface="Calibri" panose="020F0502020204030204" pitchFamily="34" charset="0"/>
                <a:cs typeface="B Nazanin" panose="00000400000000000000" pitchFamily="2" charset="-78"/>
              </a:rPr>
              <a:t>GC</a:t>
            </a:r>
            <a:r>
              <a:rPr lang="ar-SA" sz="1800" b="1" dirty="0">
                <a:effectLst/>
                <a:latin typeface="Calibri" panose="020F0502020204030204" pitchFamily="34" charset="0"/>
                <a:ea typeface="Calibri" panose="020F0502020204030204" pitchFamily="34" charset="0"/>
                <a:cs typeface="B Nazanin" panose="00000400000000000000" pitchFamily="2" charset="-78"/>
              </a:rPr>
              <a:t> ساخته شده بود فقط پارامترهای این ماسک بهینه شده بود و سایز ماسک ثابت در نظر گرفته شد.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نتایج روی تصاویر مختلف نویز نشان می دهد که اندازه ماسک انتخابی به طور قابل توجهی بر عملکرد فیلتر طراحی شده تأثیر می گذارد. بنابراین در این مقاله، یک ماسک با استفاده از تابع </a:t>
            </a:r>
            <a:r>
              <a:rPr lang="en-US" sz="1800" b="1" dirty="0">
                <a:effectLst/>
                <a:latin typeface="IRLotus"/>
                <a:ea typeface="Calibri" panose="020F0502020204030204" pitchFamily="34" charset="0"/>
                <a:cs typeface="B Nazanin" panose="00000400000000000000" pitchFamily="2" charset="-78"/>
              </a:rPr>
              <a:t>GC</a:t>
            </a:r>
            <a:r>
              <a:rPr lang="ar-SA" sz="1800" b="1" dirty="0">
                <a:effectLst/>
                <a:latin typeface="Calibri" panose="020F0502020204030204" pitchFamily="34" charset="0"/>
                <a:ea typeface="Calibri" panose="020F0502020204030204" pitchFamily="34" charset="0"/>
                <a:cs typeface="B Nazanin" panose="00000400000000000000" pitchFamily="2" charset="-78"/>
              </a:rPr>
              <a:t> برای فرموله کردن فیلتر اول طراحی شده است و با وجود بهینه سازی پارامترهای فیلتر، اندازه ماسک انتخابی نیز با استفاده از پیک نسبت سیگنال به نویز (</a:t>
            </a:r>
            <a:r>
              <a:rPr lang="en-US" sz="1800" b="1" dirty="0">
                <a:effectLst/>
                <a:latin typeface="IRLotus"/>
                <a:ea typeface="Calibri" panose="020F0502020204030204" pitchFamily="34" charset="0"/>
                <a:cs typeface="B Nazanin" panose="00000400000000000000" pitchFamily="2" charset="-78"/>
              </a:rPr>
              <a:t>PSNR</a:t>
            </a:r>
            <a:r>
              <a:rPr lang="ar-SA" sz="1800" b="1" dirty="0">
                <a:effectLst/>
                <a:latin typeface="Calibri" panose="020F0502020204030204" pitchFamily="34" charset="0"/>
                <a:ea typeface="Calibri" panose="020F0502020204030204" pitchFamily="34" charset="0"/>
                <a:cs typeface="B Nazanin" panose="00000400000000000000" pitchFamily="2" charset="-78"/>
              </a:rPr>
              <a:t>) به عنوان تابع برازندگی بهینه شده است. </a:t>
            </a:r>
            <a:endParaRPr lang="fa-IR"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11</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Tree>
    <p:extLst>
      <p:ext uri="{BB962C8B-B14F-4D97-AF65-F5344CB8AC3E}">
        <p14:creationId xmlns:p14="http://schemas.microsoft.com/office/powerpoint/2010/main" val="35986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255" y="1285851"/>
            <a:ext cx="8615766" cy="5222929"/>
          </a:xfrm>
        </p:spPr>
        <p:txBody>
          <a:bodyPr>
            <a:normAutofit/>
          </a:bodyPr>
          <a:lstStyle/>
          <a:p>
            <a:pPr marL="0" indent="0" algn="r" rtl="1">
              <a:buNone/>
            </a:pP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در اکثر فیلترهای دوطرفه مبتنی بر هوش مصنوعی، تنها پارامترهای دامنه و محدوده که بر اساس توزیع گاوسی هستند بهینه شده و شعاع همسایه یک مقدار ثابت است. نتایج فیلتر روی تصاویر مختلف نویز نشان می‌دهد که شعاع همسایه تأثیر عمده‌ای بر عملکرد فیلتر دارد. </a:t>
            </a:r>
            <a:endParaRPr lang="fa-IR"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fa-IR" b="1"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1800" b="1" dirty="0">
                <a:effectLst/>
                <a:latin typeface="Calibri" panose="020F0502020204030204" pitchFamily="34" charset="0"/>
                <a:ea typeface="Calibri" panose="020F0502020204030204" pitchFamily="34" charset="0"/>
                <a:cs typeface="B Nazanin" panose="00000400000000000000" pitchFamily="2" charset="-78"/>
              </a:rPr>
              <a:t>از آنجایی که فیلتر طراحی شده با تابع </a:t>
            </a:r>
            <a:r>
              <a:rPr lang="en-US" sz="1800" b="1" dirty="0">
                <a:effectLst/>
                <a:latin typeface="IRLotus"/>
                <a:ea typeface="Calibri" panose="020F0502020204030204" pitchFamily="34" charset="0"/>
                <a:cs typeface="B Nazanin" panose="00000400000000000000" pitchFamily="2" charset="-78"/>
              </a:rPr>
              <a:t>GC</a:t>
            </a:r>
            <a:r>
              <a:rPr lang="ar-SA" sz="1800" b="1" dirty="0">
                <a:effectLst/>
                <a:latin typeface="Calibri" panose="020F0502020204030204" pitchFamily="34" charset="0"/>
                <a:ea typeface="Calibri" panose="020F0502020204030204" pitchFamily="34" charset="0"/>
                <a:cs typeface="B Nazanin" panose="00000400000000000000" pitchFamily="2" charset="-78"/>
              </a:rPr>
              <a:t> باعث حذف قابل توجه نویز می شود، از طرفی رفتار تقریبا مشابه آن با تابع گاوسی باعث شده است که برای طراحی فیلتر دوم در این مقاله با فیلتر دوطرفه ترکیب شود. پارامترهای دامنه و محدوده و شعاع همسایگی با استفاده از تابع برازندگی نسبت سیگنال به نویز </a:t>
            </a:r>
            <a:r>
              <a:rPr lang="en-US" sz="1800" b="1" dirty="0">
                <a:effectLst/>
                <a:latin typeface="IRLotus"/>
                <a:ea typeface="Calibri" panose="020F0502020204030204" pitchFamily="34" charset="0"/>
                <a:cs typeface="B Nazanin" panose="00000400000000000000" pitchFamily="2" charset="-78"/>
              </a:rPr>
              <a:t>PSNR </a:t>
            </a:r>
            <a:r>
              <a:rPr lang="ar-SA" sz="1800" b="1" dirty="0">
                <a:effectLst/>
                <a:latin typeface="IRLotus"/>
                <a:ea typeface="Calibri" panose="020F0502020204030204" pitchFamily="34" charset="0"/>
                <a:cs typeface="B Nazanin" panose="00000400000000000000" pitchFamily="2" charset="-78"/>
              </a:rPr>
              <a:t>بهینه شده­اند. </a:t>
            </a:r>
            <a:endParaRPr lang="fa-IR" sz="1800" b="1" dirty="0">
              <a:effectLst/>
              <a:latin typeface="IRLotus"/>
              <a:ea typeface="Calibri" panose="020F0502020204030204" pitchFamily="34" charset="0"/>
              <a:cs typeface="B Nazanin" panose="00000400000000000000" pitchFamily="2" charset="-78"/>
            </a:endParaRPr>
          </a:p>
          <a:p>
            <a:pPr marL="0" indent="0" algn="r" rtl="1">
              <a:buNone/>
            </a:pPr>
            <a:endParaRPr lang="fa-IR" b="1" dirty="0">
              <a:latin typeface="IRLotus"/>
              <a:ea typeface="Calibri" panose="020F0502020204030204" pitchFamily="34" charset="0"/>
              <a:cs typeface="B Nazanin" panose="00000400000000000000" pitchFamily="2" charset="-78"/>
            </a:endParaRPr>
          </a:p>
          <a:p>
            <a:pPr marL="0" indent="0" algn="r" rtl="1">
              <a:buNone/>
            </a:pPr>
            <a:r>
              <a:rPr lang="ar-SA" sz="1800" b="1" dirty="0">
                <a:effectLst/>
                <a:latin typeface="IRLotus"/>
                <a:ea typeface="Calibri" panose="020F0502020204030204" pitchFamily="34" charset="0"/>
                <a:cs typeface="B Nazanin" panose="00000400000000000000" pitchFamily="2" charset="-78"/>
              </a:rPr>
              <a:t>با کمک الگوریتم­های بهینه سازی مبتنی بر هوش مصنوعی مانند الگوریتم بهینه سازی نهنگ (</a:t>
            </a:r>
            <a:r>
              <a:rPr lang="en-US" sz="1800" b="1" dirty="0">
                <a:effectLst/>
                <a:latin typeface="IRLotus"/>
                <a:ea typeface="Calibri" panose="020F0502020204030204" pitchFamily="34" charset="0"/>
                <a:cs typeface="B Nazanin" panose="00000400000000000000" pitchFamily="2" charset="-78"/>
              </a:rPr>
              <a:t>WOA</a:t>
            </a:r>
            <a:r>
              <a:rPr lang="ar-SA" sz="1800" b="1" dirty="0">
                <a:effectLst/>
                <a:latin typeface="Calibri" panose="020F0502020204030204" pitchFamily="34" charset="0"/>
                <a:ea typeface="Calibri" panose="020F0502020204030204" pitchFamily="34" charset="0"/>
                <a:cs typeface="B Nazanin" panose="00000400000000000000" pitchFamily="2" charset="-78"/>
              </a:rPr>
              <a:t>) و الگوریتم بهینه سازی مبتنی بر کسب و انتشار دانش (</a:t>
            </a:r>
            <a:r>
              <a:rPr lang="en-US" sz="1800" b="1" dirty="0">
                <a:effectLst/>
                <a:latin typeface="IRLotus"/>
                <a:ea typeface="Calibri" panose="020F0502020204030204" pitchFamily="34" charset="0"/>
                <a:cs typeface="B Nazanin" panose="00000400000000000000" pitchFamily="2" charset="-78"/>
              </a:rPr>
              <a:t>GSK</a:t>
            </a:r>
            <a:r>
              <a:rPr lang="ar-SA" sz="1800" b="1" dirty="0">
                <a:effectLst/>
                <a:latin typeface="Calibri" panose="020F0502020204030204" pitchFamily="34" charset="0"/>
                <a:ea typeface="Calibri" panose="020F0502020204030204" pitchFamily="34" charset="0"/>
                <a:cs typeface="B Nazanin" panose="00000400000000000000" pitchFamily="2" charset="-78"/>
              </a:rPr>
              <a:t>)، پارامترهای فیلتر دوطرفه و فیلتر کوشی تعمیم یافته بهینه شده اند. در نهایت، عملکرد فیلترهای پیشنهادی بر روی تصویر پزشکی آلوده به نویز گاوسی بررسی می شود. عملکرد این فیلترها با فیلترهای کلاسیک دیگر و سایر فیلترهای مبتنی بر هوش مصنوعی مقایسه شده است. یافته های تجربی نشان می دهد که فیلترهای پیشنهادی بهتر از بقیه عمل می کنند.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fa-IR"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12</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Tree>
    <p:extLst>
      <p:ext uri="{BB962C8B-B14F-4D97-AF65-F5344CB8AC3E}">
        <p14:creationId xmlns:p14="http://schemas.microsoft.com/office/powerpoint/2010/main" val="125223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13</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7" name="TextBox 6">
            <a:extLst>
              <a:ext uri="{FF2B5EF4-FFF2-40B4-BE49-F238E27FC236}">
                <a16:creationId xmlns:a16="http://schemas.microsoft.com/office/drawing/2014/main" id="{CA31AF98-4D16-0779-B658-84C44919A228}"/>
              </a:ext>
            </a:extLst>
          </p:cNvPr>
          <p:cNvSpPr txBox="1"/>
          <p:nvPr/>
        </p:nvSpPr>
        <p:spPr>
          <a:xfrm>
            <a:off x="1043999" y="1710209"/>
            <a:ext cx="8104195" cy="4148508"/>
          </a:xfrm>
          <a:prstGeom prst="rect">
            <a:avLst/>
          </a:prstGeom>
          <a:noFill/>
        </p:spPr>
        <p:txBody>
          <a:bodyPr wrap="square">
            <a:spAutoFit/>
          </a:bodyPr>
          <a:lstStyle/>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در سال‌های اخیر، تصاویر دیجیتال کاربردهای متعددی در علوم مختلف تحلیلی و مهندسی مانند تصویربرداری پزشکی، تصویربرداری تشدید، توموگرافی کامپیوتری، رصد ماهواره‌ای، و غیره پیدا کرده‌اند. با این حال، بیشتر تصاویر گرفته شده توسط حسگرها آغشته به نویز می­باشند</a:t>
            </a:r>
            <a:r>
              <a:rPr lang="en-US" sz="1800" b="1" dirty="0">
                <a:effectLst/>
                <a:latin typeface="Calibri" panose="020F0502020204030204" pitchFamily="34" charset="0"/>
                <a:ea typeface="Calibri" panose="020F0502020204030204" pitchFamily="34" charset="0"/>
                <a:cs typeface="IRLotus"/>
              </a:rPr>
              <a:t>.</a:t>
            </a:r>
            <a:r>
              <a:rPr lang="ar-SA" sz="1800" b="1" dirty="0">
                <a:effectLst/>
                <a:latin typeface="Calibri" panose="020F0502020204030204" pitchFamily="34" charset="0"/>
                <a:ea typeface="Calibri" panose="020F0502020204030204" pitchFamily="34" charset="0"/>
                <a:cs typeface="IRLotus"/>
              </a:rPr>
              <a:t>  </a:t>
            </a:r>
            <a:endParaRPr lang="en-US" sz="1800" b="1" dirty="0">
              <a:effectLst/>
              <a:latin typeface="Calibri" panose="020F0502020204030204" pitchFamily="34" charset="0"/>
              <a:ea typeface="Calibri" panose="020F0502020204030204" pitchFamily="34" charset="0"/>
              <a:cs typeface="IRLotus"/>
            </a:endParaRPr>
          </a:p>
          <a:p>
            <a:pPr algn="just" rtl="1">
              <a:lnSpc>
                <a:spcPct val="107000"/>
              </a:lnSpc>
              <a:spcAft>
                <a:spcPts val="800"/>
              </a:spcAft>
            </a:pPr>
            <a:endParaRPr lang="en-US" b="1" dirty="0">
              <a:latin typeface="Calibri" panose="020F0502020204030204" pitchFamily="34" charset="0"/>
              <a:ea typeface="Calibri" panose="020F0502020204030204" pitchFamily="34" charset="0"/>
              <a:cs typeface="IRLotus"/>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انواع مختلفی از نویزهای ناشی از عوامل سخت افزاری یا جوی بر کیفیت تصویر تأثیر می گذارند، بنابراین اکثر محققان حذف نویز تصویر را جهت بهبود کیفیت تصویر و در عین حال حفظ اطلاعات ساختاری تصویر در نظر گرفته اند.</a:t>
            </a:r>
            <a:r>
              <a:rPr lang="ar-SA"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حذف نویز باید زودتر انجام شود تا بر سایر مراحل تجزیه و تحلیل تصویر، مانند قطعه بندی تصویر، طبقه بندی تصویر و غیره تأثیری نگذارد. حذف نویز تصویر را می توان با رویکردهای سخت افزاری یا نرم افزاری انجام داد.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498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14</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956345" y="2354232"/>
            <a:ext cx="8191849" cy="2293064"/>
          </a:xfrm>
          <a:prstGeom prst="rect">
            <a:avLst/>
          </a:prstGeom>
          <a:noFill/>
        </p:spPr>
        <p:txBody>
          <a:bodyPr wrap="square">
            <a:spAutoFit/>
          </a:bodyPr>
          <a:lstStyle/>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با وجود پیشرفت‌های جدید در اپتیک و سخت‌افزار برای کاهش اثرات نامطلوب نویز تصویر، روش‌های مبتنی بر نرم‌افزار، از جمله برخی الگوریتم‌های مبتنی بر پارامتر، به دلیل مستقل بودن از دستگاه و گسترده بودن، بسیار مورد توجه قرار گرفته‌اند.</a:t>
            </a:r>
            <a:r>
              <a:rPr lang="ar-SA" sz="1400" b="1" dirty="0">
                <a:effectLst/>
                <a:latin typeface="Calibri" panose="020F0502020204030204" pitchFamily="34" charset="0"/>
                <a:ea typeface="Calibri" panose="020F0502020204030204" pitchFamily="34" charset="0"/>
                <a:cs typeface="Arial" panose="020B0604020202020204" pitchFamily="34" charset="0"/>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تصاویر سونوگرافی گسترده ترین تصاویر پزشکی است که توسط پزشکان برای تشخیص وجود بیماری های مختلف یا ناتوانی بدن یا سایر اهداف دیگر استفاده می شود. اما این تصاویر دارای نویز و تاری می­باشند که برای کسب نتایج مطلوب تر باید از بین رود.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825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15</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796955" y="2354232"/>
            <a:ext cx="8351240" cy="3453189"/>
          </a:xfrm>
          <a:prstGeom prst="rect">
            <a:avLst/>
          </a:prstGeom>
          <a:noFill/>
        </p:spPr>
        <p:txBody>
          <a:bodyPr wrap="square">
            <a:spAutoFit/>
          </a:bodyPr>
          <a:lstStyle/>
          <a:p>
            <a:pPr algn="just" rtl="1">
              <a:lnSpc>
                <a:spcPct val="107000"/>
              </a:lnSpc>
              <a:spcAft>
                <a:spcPts val="800"/>
              </a:spcAft>
            </a:pPr>
            <a:r>
              <a:rPr lang="ar-SA" sz="1800" b="1" dirty="0">
                <a:effectLst/>
                <a:ea typeface="Calibri" panose="020F0502020204030204" pitchFamily="34" charset="0"/>
                <a:cs typeface="IRLotus"/>
              </a:rPr>
              <a:t>در سال‌های اخیر، استفاده از الگوریتم‌های فرا ابتکاری برای حذف نویز تصویر مورد توجه زیادی قرار گرفته است که نقش اساسی در جایگزینی بازرسی‌های انسانی و تفسیر تصاویر پردازش‌شده دارد. </a:t>
            </a:r>
            <a:endParaRPr lang="en-US" sz="1800" b="1" dirty="0">
              <a:effectLst/>
              <a:ea typeface="Calibri" panose="020F0502020204030204" pitchFamily="34" charset="0"/>
              <a:cs typeface="IRLotus"/>
            </a:endParaRPr>
          </a:p>
          <a:p>
            <a:pPr algn="just" rtl="1">
              <a:lnSpc>
                <a:spcPct val="107000"/>
              </a:lnSpc>
              <a:spcAft>
                <a:spcPts val="800"/>
              </a:spcAft>
            </a:pPr>
            <a:endParaRPr lang="en-US" b="1" dirty="0">
              <a:ea typeface="Calibri" panose="020F0502020204030204" pitchFamily="34" charset="0"/>
              <a:cs typeface="IRLotus"/>
            </a:endParaRPr>
          </a:p>
          <a:p>
            <a:pPr algn="just" rtl="1">
              <a:lnSpc>
                <a:spcPct val="107000"/>
              </a:lnSpc>
              <a:spcAft>
                <a:spcPts val="800"/>
              </a:spcAft>
            </a:pPr>
            <a:r>
              <a:rPr lang="ar-SA" sz="1800" b="1" dirty="0">
                <a:effectLst/>
                <a:ea typeface="Calibri" panose="020F0502020204030204" pitchFamily="34" charset="0"/>
                <a:cs typeface="IRLotus"/>
              </a:rPr>
              <a:t>الگوریتم های فرا ابتکاری اثربخشی خود را در حل مسائل بهینه سازی با ابعاد بالا نشان داده­اند. با استفاده از جواب­های اولیه تصادفی، این الگوریتم‌ها راه‌حل‌های بهینه را برای مسائل پیچیده بهینه‌سازی تولید می‌کنند [32]. آنها به چهار دسته تقسیم می شوند. </a:t>
            </a:r>
            <a:endParaRPr lang="en-US" sz="1800" b="1" dirty="0">
              <a:effectLst/>
              <a:ea typeface="Calibri" panose="020F0502020204030204" pitchFamily="34" charset="0"/>
              <a:cs typeface="IRLotus"/>
            </a:endParaRPr>
          </a:p>
          <a:p>
            <a:pPr algn="just" rtl="1">
              <a:lnSpc>
                <a:spcPct val="107000"/>
              </a:lnSpc>
              <a:spcAft>
                <a:spcPts val="800"/>
              </a:spcAft>
            </a:pPr>
            <a:endParaRPr lang="en-US" b="1" dirty="0">
              <a:ea typeface="Calibri" panose="020F0502020204030204" pitchFamily="34" charset="0"/>
              <a:cs typeface="IRLotus"/>
            </a:endParaRPr>
          </a:p>
          <a:p>
            <a:pPr algn="just" rtl="1">
              <a:lnSpc>
                <a:spcPct val="107000"/>
              </a:lnSpc>
              <a:spcAft>
                <a:spcPts val="800"/>
              </a:spcAft>
            </a:pPr>
            <a:r>
              <a:rPr lang="ar-SA" sz="1800" b="1" dirty="0">
                <a:effectLst/>
                <a:ea typeface="Calibri" panose="020F0502020204030204" pitchFamily="34" charset="0"/>
                <a:cs typeface="IRLotus"/>
              </a:rPr>
              <a:t>الگوریتم‌های مبتنی بر تکامل، الگوریتم‌های مبتنی بر جمعیت، الگوریتم‌های مبتنی بر فیزیک و الگوریتم‌های مرتبط با انسان. هر دسته دارای چندین الگوریتم است و در برنامه های کاربردی دنیای واقعی در زمینه های مختلف مهندسی و علوم استفاده شده است.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881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16</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687896" y="1285850"/>
            <a:ext cx="8586105" cy="4188198"/>
          </a:xfrm>
          <a:prstGeom prst="rect">
            <a:avLst/>
          </a:prstGeom>
          <a:noFill/>
        </p:spPr>
        <p:txBody>
          <a:bodyPr wrap="square">
            <a:spAutoFit/>
          </a:bodyPr>
          <a:lstStyle/>
          <a:p>
            <a:pPr algn="just" rtl="1">
              <a:lnSpc>
                <a:spcPct val="107000"/>
              </a:lnSpc>
              <a:spcAft>
                <a:spcPts val="800"/>
              </a:spcAft>
            </a:pP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B Nazanin" panose="00000400000000000000" pitchFamily="2" charset="-78"/>
              </a:rPr>
              <a:t>الگوریتم های تکاملی که به رسمیت شناخته شده­اند عبارتند از الگوریتم ژنتیک (</a:t>
            </a:r>
            <a:r>
              <a:rPr lang="en-US" sz="1800" b="1" dirty="0">
                <a:effectLst/>
                <a:latin typeface="IRLotus"/>
                <a:ea typeface="Calibri" panose="020F0502020204030204" pitchFamily="34" charset="0"/>
                <a:cs typeface="B Nazanin" panose="00000400000000000000" pitchFamily="2" charset="-78"/>
              </a:rPr>
              <a:t>GA</a:t>
            </a:r>
            <a:r>
              <a:rPr lang="fa-IR" sz="1800" b="1"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Calibri" panose="020F0502020204030204" pitchFamily="34" charset="0"/>
                <a:ea typeface="Calibri" panose="020F0502020204030204" pitchFamily="34" charset="0"/>
                <a:cs typeface="B Nazanin" panose="00000400000000000000" pitchFamily="2" charset="-78"/>
              </a:rPr>
              <a:t>و تکامل دیفرانسیل (</a:t>
            </a:r>
            <a:r>
              <a:rPr lang="en-US" sz="1800" b="1" dirty="0">
                <a:effectLst/>
                <a:latin typeface="IRLotus"/>
                <a:ea typeface="Calibri" panose="020F0502020204030204" pitchFamily="34" charset="0"/>
                <a:cs typeface="B Nazanin" panose="00000400000000000000" pitchFamily="2" charset="-78"/>
              </a:rPr>
              <a:t>DE</a:t>
            </a:r>
            <a:r>
              <a:rPr lang="fa-IR" sz="1800" b="1" dirty="0">
                <a:effectLst/>
                <a:latin typeface="IRLotus"/>
                <a:ea typeface="Calibri" panose="020F0502020204030204" pitchFamily="34" charset="0"/>
                <a:cs typeface="B Nazanin" panose="00000400000000000000" pitchFamily="2" charset="-78"/>
              </a:rPr>
              <a:t>)</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B Nazanin" panose="00000400000000000000" pitchFamily="2" charset="-78"/>
              </a:rPr>
              <a:t>الگوریتم های هوش جمعی که بیشتر مورد استفاده قرار می­گیرند عبارتند از: کلونی زنبورهای مصنوعی (</a:t>
            </a:r>
            <a:r>
              <a:rPr lang="en-US" sz="1800" b="1" dirty="0">
                <a:effectLst/>
                <a:latin typeface="IRLotus"/>
                <a:ea typeface="Calibri" panose="020F0502020204030204" pitchFamily="34" charset="0"/>
                <a:cs typeface="B Nazanin" panose="00000400000000000000" pitchFamily="2" charset="-78"/>
              </a:rPr>
              <a:t>ABC</a:t>
            </a:r>
            <a:r>
              <a:rPr lang="ar-SA" sz="1800" b="1" dirty="0">
                <a:effectLst/>
                <a:latin typeface="Calibri" panose="020F0502020204030204" pitchFamily="34" charset="0"/>
                <a:ea typeface="Calibri" panose="020F0502020204030204" pitchFamily="34" charset="0"/>
                <a:cs typeface="B Nazanin" panose="00000400000000000000" pitchFamily="2" charset="-78"/>
              </a:rPr>
              <a:t>)، الگوریتم کرم شب تاب (</a:t>
            </a:r>
            <a:r>
              <a:rPr lang="en-US" sz="1800" b="1" dirty="0">
                <a:effectLst/>
                <a:latin typeface="IRLotus"/>
                <a:ea typeface="Calibri" panose="020F0502020204030204" pitchFamily="34" charset="0"/>
                <a:cs typeface="B Nazanin" panose="00000400000000000000" pitchFamily="2" charset="-78"/>
              </a:rPr>
              <a:t>FA</a:t>
            </a:r>
            <a:r>
              <a:rPr lang="ar-SA" sz="1800" b="1" dirty="0">
                <a:effectLst/>
                <a:latin typeface="Calibri" panose="020F0502020204030204" pitchFamily="34" charset="0"/>
                <a:ea typeface="Calibri" panose="020F0502020204030204" pitchFamily="34" charset="0"/>
                <a:cs typeface="B Nazanin" panose="00000400000000000000" pitchFamily="2" charset="-78"/>
              </a:rPr>
              <a:t>)،بهینه سازی تراکم ذرات (</a:t>
            </a:r>
            <a:r>
              <a:rPr lang="en-US" sz="1800" b="1" dirty="0">
                <a:effectLst/>
                <a:latin typeface="IRLotus"/>
                <a:ea typeface="Calibri" panose="020F0502020204030204" pitchFamily="34" charset="0"/>
                <a:cs typeface="B Nazanin" panose="00000400000000000000" pitchFamily="2" charset="-78"/>
              </a:rPr>
              <a:t>PSO</a:t>
            </a:r>
            <a:r>
              <a:rPr lang="ar-SA" sz="1800" b="1" dirty="0">
                <a:effectLst/>
                <a:latin typeface="Calibri" panose="020F0502020204030204" pitchFamily="34" charset="0"/>
                <a:ea typeface="Calibri" panose="020F0502020204030204" pitchFamily="34" charset="0"/>
                <a:cs typeface="B Nazanin" panose="00000400000000000000" pitchFamily="2" charset="-78"/>
              </a:rPr>
              <a:t>)،  بهینه سازی شعله پروانه (</a:t>
            </a:r>
            <a:r>
              <a:rPr lang="en-US" sz="1800" b="1" dirty="0">
                <a:effectLst/>
                <a:latin typeface="IRLotus"/>
                <a:ea typeface="Calibri" panose="020F0502020204030204" pitchFamily="34" charset="0"/>
                <a:cs typeface="B Nazanin" panose="00000400000000000000" pitchFamily="2" charset="-78"/>
              </a:rPr>
              <a:t>MFO</a:t>
            </a:r>
            <a:r>
              <a:rPr lang="ar-SA" sz="1800" b="1" dirty="0">
                <a:effectLst/>
                <a:latin typeface="Calibri" panose="020F0502020204030204" pitchFamily="34" charset="0"/>
                <a:ea typeface="Calibri" panose="020F0502020204030204" pitchFamily="34" charset="0"/>
                <a:cs typeface="B Nazanin" panose="00000400000000000000" pitchFamily="2" charset="-78"/>
              </a:rPr>
              <a:t>)، الگوریتم ازدحام سالپ (</a:t>
            </a:r>
            <a:r>
              <a:rPr lang="en-US" sz="1800" b="1" dirty="0">
                <a:effectLst/>
                <a:latin typeface="IRLotus"/>
                <a:ea typeface="Calibri" panose="020F0502020204030204" pitchFamily="34" charset="0"/>
                <a:cs typeface="B Nazanin" panose="00000400000000000000" pitchFamily="2" charset="-78"/>
              </a:rPr>
              <a:t>SSA</a:t>
            </a:r>
            <a:r>
              <a:rPr lang="ar-SA" sz="1800" b="1" dirty="0">
                <a:effectLst/>
                <a:latin typeface="Calibri" panose="020F0502020204030204" pitchFamily="34" charset="0"/>
                <a:ea typeface="Calibri" panose="020F0502020204030204" pitchFamily="34" charset="0"/>
                <a:cs typeface="B Nazanin" panose="00000400000000000000" pitchFamily="2" charset="-78"/>
              </a:rPr>
              <a:t>)، بهینه سازی گرگ خاکستری (</a:t>
            </a:r>
            <a:r>
              <a:rPr lang="en-US" sz="1800" b="1" dirty="0">
                <a:effectLst/>
                <a:latin typeface="IRLotus"/>
                <a:ea typeface="Calibri" panose="020F0502020204030204" pitchFamily="34" charset="0"/>
                <a:cs typeface="B Nazanin" panose="00000400000000000000" pitchFamily="2" charset="-78"/>
              </a:rPr>
              <a:t>GWO</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IRLotus"/>
                <a:ea typeface="Calibri" panose="020F0502020204030204" pitchFamily="34" charset="0"/>
                <a:cs typeface="B Nazanin" panose="00000400000000000000" pitchFamily="2" charset="-78"/>
              </a:rPr>
              <a:t>و الگوریتم بهینه­سازی نهنگ (</a:t>
            </a:r>
            <a:r>
              <a:rPr lang="en-US" sz="1800" b="1" dirty="0">
                <a:effectLst/>
                <a:latin typeface="IRLotus"/>
                <a:ea typeface="Calibri" panose="020F0502020204030204" pitchFamily="34" charset="0"/>
                <a:cs typeface="B Nazanin" panose="00000400000000000000" pitchFamily="2" charset="-78"/>
              </a:rPr>
              <a:t>WOA</a:t>
            </a:r>
            <a:r>
              <a:rPr lang="ar-SA" sz="1800" b="1" dirty="0">
                <a:effectLst/>
                <a:latin typeface="Calibri" panose="020F0502020204030204" pitchFamily="34" charset="0"/>
                <a:ea typeface="Calibri" panose="020F0502020204030204" pitchFamily="34" charset="0"/>
                <a:cs typeface="B Nazanin" panose="00000400000000000000" pitchFamily="2" charset="-78"/>
              </a:rPr>
              <a:t>). الگوریتم تبرید شبیه سازی شده (</a:t>
            </a:r>
            <a:r>
              <a:rPr lang="en-US" sz="1800" b="1" dirty="0">
                <a:effectLst/>
                <a:latin typeface="IRLotus"/>
                <a:ea typeface="Calibri" panose="020F0502020204030204" pitchFamily="34" charset="0"/>
                <a:cs typeface="B Nazanin" panose="00000400000000000000" pitchFamily="2" charset="-78"/>
              </a:rPr>
              <a:t>SA</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IRLotus"/>
                <a:ea typeface="Calibri" panose="020F0502020204030204" pitchFamily="34" charset="0"/>
                <a:cs typeface="B Nazanin" panose="00000400000000000000" pitchFamily="2" charset="-78"/>
              </a:rPr>
              <a:t>نمونه ای از الگوریتم مبتنی بر فیزیک است. </a:t>
            </a:r>
            <a:endParaRPr lang="en-US" sz="1800" b="1" dirty="0">
              <a:effectLst/>
              <a:latin typeface="IRLotus"/>
              <a:ea typeface="Calibri" panose="020F0502020204030204" pitchFamily="34" charset="0"/>
              <a:cs typeface="B Nazanin" panose="00000400000000000000" pitchFamily="2" charset="-78"/>
            </a:endParaRPr>
          </a:p>
          <a:p>
            <a:pPr algn="just" rtl="1">
              <a:lnSpc>
                <a:spcPct val="107000"/>
              </a:lnSpc>
              <a:spcAft>
                <a:spcPts val="800"/>
              </a:spcAft>
            </a:pPr>
            <a:endParaRPr lang="en-US" sz="1800" b="1" dirty="0">
              <a:effectLst/>
              <a:latin typeface="IRLotus"/>
              <a:ea typeface="Calibri" panose="020F0502020204030204" pitchFamily="34" charset="0"/>
              <a:cs typeface="B Nazanin" panose="00000400000000000000" pitchFamily="2" charset="-78"/>
            </a:endParaRPr>
          </a:p>
          <a:p>
            <a:pPr algn="just" rtl="1">
              <a:lnSpc>
                <a:spcPct val="107000"/>
              </a:lnSpc>
              <a:spcAft>
                <a:spcPts val="800"/>
              </a:spcAft>
            </a:pPr>
            <a:r>
              <a:rPr lang="ar-SA" sz="1800" b="1" dirty="0">
                <a:effectLst/>
                <a:latin typeface="IRLotus"/>
                <a:ea typeface="Calibri" panose="020F0502020204030204" pitchFamily="34" charset="0"/>
                <a:cs typeface="B Nazanin" panose="00000400000000000000" pitchFamily="2" charset="-78"/>
              </a:rPr>
              <a:t>جستجوی هارمونی (</a:t>
            </a:r>
            <a:r>
              <a:rPr lang="en-US" sz="1800" b="1" dirty="0">
                <a:effectLst/>
                <a:latin typeface="IRLotus"/>
                <a:ea typeface="Calibri" panose="020F0502020204030204" pitchFamily="34" charset="0"/>
                <a:cs typeface="B Nazanin" panose="00000400000000000000" pitchFamily="2" charset="-78"/>
              </a:rPr>
              <a:t>HS</a:t>
            </a:r>
            <a:r>
              <a:rPr lang="ar-SA" sz="1800" b="1" dirty="0">
                <a:effectLst/>
                <a:latin typeface="Calibri" panose="020F0502020204030204" pitchFamily="34" charset="0"/>
                <a:ea typeface="Calibri" panose="020F0502020204030204" pitchFamily="34" charset="0"/>
                <a:cs typeface="B Nazanin" panose="00000400000000000000" pitchFamily="2" charset="-78"/>
              </a:rPr>
              <a:t>)</a:t>
            </a:r>
            <a:r>
              <a:rPr lang="fa-IR" sz="1800" b="1"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Calibri" panose="020F0502020204030204" pitchFamily="34" charset="0"/>
                <a:ea typeface="Calibri" panose="020F0502020204030204" pitchFamily="34" charset="0"/>
                <a:cs typeface="B Nazanin" panose="00000400000000000000" pitchFamily="2" charset="-78"/>
              </a:rPr>
              <a:t>بهینه‌سازی مبتنی آموزش و یادگیری (</a:t>
            </a:r>
            <a:r>
              <a:rPr lang="en-US" sz="1800" b="1" dirty="0">
                <a:effectLst/>
                <a:latin typeface="IRLotus"/>
                <a:ea typeface="Calibri" panose="020F0502020204030204" pitchFamily="34" charset="0"/>
                <a:cs typeface="B Nazanin" panose="00000400000000000000" pitchFamily="2" charset="-78"/>
              </a:rPr>
              <a:t>TLBO</a:t>
            </a:r>
            <a:r>
              <a:rPr lang="ar-SA" sz="1800" b="1" dirty="0">
                <a:effectLst/>
                <a:latin typeface="Calibri" panose="020F0502020204030204" pitchFamily="34" charset="0"/>
                <a:ea typeface="Calibri" panose="020F0502020204030204" pitchFamily="34" charset="0"/>
                <a:cs typeface="B Nazanin" panose="00000400000000000000" pitchFamily="2" charset="-78"/>
              </a:rPr>
              <a:t>) و الگوریتم بهینه‌سازی مبتنی بر کسب و انتشار دانش (</a:t>
            </a:r>
            <a:r>
              <a:rPr lang="en-US" sz="1800" b="1" dirty="0">
                <a:effectLst/>
                <a:latin typeface="IRLotus"/>
                <a:ea typeface="Calibri" panose="020F0502020204030204" pitchFamily="34" charset="0"/>
                <a:cs typeface="B Nazanin" panose="00000400000000000000" pitchFamily="2" charset="-78"/>
              </a:rPr>
              <a:t>GSK</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IRLotus"/>
                <a:ea typeface="Calibri" panose="020F0502020204030204" pitchFamily="34" charset="0"/>
                <a:cs typeface="B Nazanin" panose="00000400000000000000" pitchFamily="2" charset="-78"/>
              </a:rPr>
              <a:t>الگوریتم‌های فرا ابتکاری مبتنی بر انسان هستند.</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6798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17</a:t>
            </a:fld>
            <a:endParaRPr lang="en-US">
              <a:solidFill>
                <a:srgbClr val="90C226"/>
              </a:solidFill>
            </a:endParaRPr>
          </a:p>
        </p:txBody>
      </p:sp>
      <p:graphicFrame>
        <p:nvGraphicFramePr>
          <p:cNvPr id="3" name="Table 2"/>
          <p:cNvGraphicFramePr>
            <a:graphicFrameLocks noGrp="1"/>
          </p:cNvGraphicFramePr>
          <p:nvPr/>
        </p:nvGraphicFramePr>
        <p:xfrm>
          <a:off x="0" y="-2"/>
          <a:ext cx="12191999" cy="6858003"/>
        </p:xfrm>
        <a:graphic>
          <a:graphicData uri="http://schemas.openxmlformats.org/drawingml/2006/table">
            <a:tbl>
              <a:tblPr rtl="1" firstRow="1" firstCol="1" bandRow="1">
                <a:tableStyleId>{5C22544A-7EE6-4342-B048-85BDC9FD1C3A}</a:tableStyleId>
              </a:tblPr>
              <a:tblGrid>
                <a:gridCol w="1634965">
                  <a:extLst>
                    <a:ext uri="{9D8B030D-6E8A-4147-A177-3AD203B41FA5}">
                      <a16:colId xmlns:a16="http://schemas.microsoft.com/office/drawing/2014/main" val="20000"/>
                    </a:ext>
                  </a:extLst>
                </a:gridCol>
                <a:gridCol w="706518">
                  <a:extLst>
                    <a:ext uri="{9D8B030D-6E8A-4147-A177-3AD203B41FA5}">
                      <a16:colId xmlns:a16="http://schemas.microsoft.com/office/drawing/2014/main" val="20001"/>
                    </a:ext>
                  </a:extLst>
                </a:gridCol>
                <a:gridCol w="2364755">
                  <a:extLst>
                    <a:ext uri="{9D8B030D-6E8A-4147-A177-3AD203B41FA5}">
                      <a16:colId xmlns:a16="http://schemas.microsoft.com/office/drawing/2014/main" val="20002"/>
                    </a:ext>
                  </a:extLst>
                </a:gridCol>
                <a:gridCol w="2626582">
                  <a:extLst>
                    <a:ext uri="{9D8B030D-6E8A-4147-A177-3AD203B41FA5}">
                      <a16:colId xmlns:a16="http://schemas.microsoft.com/office/drawing/2014/main" val="20003"/>
                    </a:ext>
                  </a:extLst>
                </a:gridCol>
                <a:gridCol w="2356199">
                  <a:extLst>
                    <a:ext uri="{9D8B030D-6E8A-4147-A177-3AD203B41FA5}">
                      <a16:colId xmlns:a16="http://schemas.microsoft.com/office/drawing/2014/main" val="20004"/>
                    </a:ext>
                  </a:extLst>
                </a:gridCol>
                <a:gridCol w="1494451">
                  <a:extLst>
                    <a:ext uri="{9D8B030D-6E8A-4147-A177-3AD203B41FA5}">
                      <a16:colId xmlns:a16="http://schemas.microsoft.com/office/drawing/2014/main" val="20005"/>
                    </a:ext>
                  </a:extLst>
                </a:gridCol>
                <a:gridCol w="1008529">
                  <a:extLst>
                    <a:ext uri="{9D8B030D-6E8A-4147-A177-3AD203B41FA5}">
                      <a16:colId xmlns:a16="http://schemas.microsoft.com/office/drawing/2014/main" val="20006"/>
                    </a:ext>
                  </a:extLst>
                </a:gridCol>
              </a:tblGrid>
              <a:tr h="566631">
                <a:tc>
                  <a:txBody>
                    <a:bodyPr/>
                    <a:lstStyle/>
                    <a:p>
                      <a:pPr algn="ctr" rtl="1">
                        <a:lnSpc>
                          <a:spcPct val="107000"/>
                        </a:lnSpc>
                        <a:spcAft>
                          <a:spcPts val="0"/>
                        </a:spcAft>
                      </a:pPr>
                      <a:r>
                        <a:rPr lang="fa-IR" sz="1400" dirty="0">
                          <a:effectLst/>
                          <a:latin typeface="Times New Roman" panose="02020603050405020304" pitchFamily="18" charset="0"/>
                          <a:cs typeface="B Nazanin" panose="00000400000000000000" pitchFamily="2" charset="-78"/>
                        </a:rPr>
                        <a:t>نام مولف</a:t>
                      </a:r>
                      <a:endParaRPr lang="en-US" sz="1400" dirty="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سال</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مجله­­ی علمی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عنوان</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روش</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الگوریتم فراابتکاری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کاربرد</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extLst>
                  <a:ext uri="{0D108BD9-81ED-4DB2-BD59-A6C34878D82A}">
                    <a16:rowId xmlns:a16="http://schemas.microsoft.com/office/drawing/2014/main" val="10000"/>
                  </a:ext>
                </a:extLst>
              </a:tr>
              <a:tr h="942660">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Lotus" panose="00000400000000000000" pitchFamily="2" charset="-78"/>
                        </a:rPr>
                        <a:t>آریا و هاشم زاده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1397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چهارمین کنفرانس محاسبات توزیعی و پردازش داده های بزرگ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ارزیابی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کارایی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الگوریتم های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بهینه سازی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هوش</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ازدحامی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و</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فرا</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ابتکاری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در</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بهبود کیفیت</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تصاویر</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دیجیتال</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رنگی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و</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خاکستری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استفاده از آنتروپی و اطلاعات لبه­ی تصویر بعنوان معیار هدف</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رقابت</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استعماری،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کرم</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شب تاب،</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کلونی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زنبور</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عسل،</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بهینه</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سازی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تراکم</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ذرات</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و</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الگوریتم</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فرهنگی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بهبود</a:t>
                      </a:r>
                      <a:r>
                        <a:rPr lang="fa-IR" sz="1400" baseline="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Calibri" panose="020F0502020204030204" pitchFamily="34" charset="0"/>
                          <a:ea typeface="Calibri" panose="020F0502020204030204" pitchFamily="34" charset="0"/>
                          <a:cs typeface="B Nazanin" panose="00000400000000000000" pitchFamily="2" charset="-78"/>
                        </a:rPr>
                        <a:t>تصویر(افزایش کنتراست)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614973">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Lotus" panose="00000400000000000000" pitchFamily="2" charset="-78"/>
                        </a:rPr>
                        <a:t>بخشی</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1393</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همایش ملی مهندسی رایانه و مدیریت فناوری اطلاعات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بررسی روشهای متعادل سازی هیستوگرام در بهبود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بررسی انواع روش های جدید </a:t>
                      </a:r>
                      <a:r>
                        <a:rPr lang="ar-SA" sz="1400">
                          <a:effectLst/>
                          <a:latin typeface="Times New Roman" panose="02020603050405020304" pitchFamily="18" charset="0"/>
                          <a:ea typeface="Calibri" panose="020F0502020204030204" pitchFamily="34" charset="0"/>
                          <a:cs typeface="B Nazanin" panose="00000400000000000000" pitchFamily="2" charset="-78"/>
                        </a:rPr>
                        <a:t>متعادل سازی </a:t>
                      </a:r>
                      <a:r>
                        <a:rPr lang="fa-IR" sz="1400">
                          <a:effectLst/>
                          <a:latin typeface="Calibri" panose="020F0502020204030204" pitchFamily="34" charset="0"/>
                          <a:ea typeface="Calibri" panose="020F0502020204030204" pitchFamily="34" charset="0"/>
                          <a:cs typeface="B Nazanin" panose="00000400000000000000" pitchFamily="2" charset="-78"/>
                        </a:rPr>
                        <a:t>هیستوگرام</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p>
                      <a:pPr indent="457200" algn="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بهبود کنتراست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791270">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Lotus" panose="00000400000000000000" pitchFamily="2" charset="-78"/>
                        </a:rPr>
                        <a:t>اسداللهی دهکردی و لطیف</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1393</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نهمین سمپوزیوم پیشرفت های علوم و تکنولوژی مشهد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انواع نویز و مقایسه فیلترهای حذف نویز ضربه ای تصاویر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بررسی</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و</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مقایسه</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چند</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فیلتر</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مرسوم</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حذف</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نویز</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ضربه ای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حذف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706996">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Lotus" panose="00000400000000000000" pitchFamily="2" charset="-78"/>
                        </a:rPr>
                        <a:t>علی اکبری دهکردی وهمکاران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1392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دومین کنفرانس ملی ایده های نو در مهندسی برق، دانشگاه آزاد اسلامی خوارستگان(اصفهان)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ارائه یک روش ترکیبی برای حذف نویز تصاویر با استفاده از پردازش فازی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ارائه­ی خروجی فیلترها به</a:t>
                      </a:r>
                      <a:r>
                        <a:rPr lang="ar-SA" sz="1400">
                          <a:effectLst/>
                          <a:latin typeface="Times New Roman" panose="02020603050405020304" pitchFamily="18" charset="0"/>
                          <a:ea typeface="Calibri" panose="020F0502020204030204" pitchFamily="34" charset="0"/>
                          <a:cs typeface="B Nazanin" panose="00000400000000000000" pitchFamily="2" charset="-78"/>
                        </a:rPr>
                        <a:t> سیستم</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فازي</a:t>
                      </a:r>
                      <a:r>
                        <a:rPr lang="en-US" sz="1400">
                          <a:effectLst/>
                          <a:latin typeface="Times New Roman" panose="02020603050405020304" pitchFamily="18" charset="0"/>
                          <a:ea typeface="Calibri" panose="020F0502020204030204" pitchFamily="34" charset="0"/>
                          <a:cs typeface="B Nazanin" panose="00000400000000000000" pitchFamily="2" charset="-78"/>
                        </a:rPr>
                        <a:t>-</a:t>
                      </a:r>
                      <a:r>
                        <a:rPr lang="ar-SA" sz="1400">
                          <a:effectLst/>
                          <a:latin typeface="Times New Roman" panose="02020603050405020304" pitchFamily="18" charset="0"/>
                          <a:ea typeface="Calibri" panose="020F0502020204030204" pitchFamily="34" charset="0"/>
                          <a:cs typeface="B Nazanin" panose="00000400000000000000" pitchFamily="2" charset="-78"/>
                        </a:rPr>
                        <a:t>عصبی </a:t>
                      </a:r>
                      <a:r>
                        <a:rPr lang="en-US" sz="1400">
                          <a:effectLst/>
                          <a:latin typeface="Times New Roman" panose="02020603050405020304" pitchFamily="18" charset="0"/>
                          <a:ea typeface="Calibri" panose="020F0502020204030204" pitchFamily="34" charset="0"/>
                          <a:cs typeface="B Nazanin" panose="00000400000000000000" pitchFamily="2" charset="-78"/>
                        </a:rPr>
                        <a:t> ANFIS</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حذف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759799">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Lotus" panose="00000400000000000000" pitchFamily="2" charset="-78"/>
                        </a:rPr>
                        <a:t>محسن زاده و همکاران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1392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مهندسی برق و توسعه پایدار با محوریت دستاوردهای نوین در مهندسی برق، موسسه آموزش عالی خاوران مشهد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استفاده از فیلتر میانه ترکیبی(هیبرید) اصلاح شده حذف نویز تصاویر </a:t>
                      </a:r>
                      <a:r>
                        <a:rPr lang="en-US" sz="1400">
                          <a:effectLst/>
                          <a:latin typeface="Times New Roman" panose="02020603050405020304" pitchFamily="18" charset="0"/>
                          <a:ea typeface="Calibri" panose="020F0502020204030204" pitchFamily="34" charset="0"/>
                          <a:cs typeface="B Nazanin" panose="00000400000000000000" pitchFamily="2" charset="-78"/>
                        </a:rPr>
                        <a:t>MRI</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استفاده از یک</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فیلتر</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آماری که نسخه­ی اصلاح</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شده­ی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فیلتر</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میانه</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ترکیبی  برای</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کاهش</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نویز</a:t>
                      </a:r>
                      <a:r>
                        <a:rPr lang="ar-SA" sz="1400">
                          <a:effectLst/>
                          <a:latin typeface="Calibri" panose="020F0502020204030204" pitchFamily="34" charset="0"/>
                          <a:ea typeface="Calibri" panose="020F0502020204030204" pitchFamily="34" charset="0"/>
                          <a:cs typeface="B Nazanin" panose="00000400000000000000" pitchFamily="2" charset="-78"/>
                        </a:rPr>
                        <a:t>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حذف</a:t>
                      </a:r>
                      <a:r>
                        <a:rPr lang="ar-SA" sz="1400">
                          <a:effectLst/>
                          <a:latin typeface="Calibri" panose="020F0502020204030204" pitchFamily="34" charset="0"/>
                          <a:ea typeface="Calibri" panose="020F0502020204030204" pitchFamily="34" charset="0"/>
                          <a:cs typeface="B Nazanin" panose="00000400000000000000" pitchFamily="2" charset="-78"/>
                        </a:rPr>
                        <a:t> </a:t>
                      </a:r>
                      <a:r>
                        <a:rPr lang="ar-SA" sz="1400">
                          <a:effectLst/>
                          <a:latin typeface="Times New Roman" panose="02020603050405020304" pitchFamily="18" charset="0"/>
                          <a:ea typeface="Calibri" panose="020F0502020204030204" pitchFamily="34" charset="0"/>
                          <a:cs typeface="B Nazanin" panose="00000400000000000000" pitchFamily="2" charset="-78"/>
                        </a:rPr>
                        <a:t>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518322">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Lotus" panose="00000400000000000000" pitchFamily="2" charset="-78"/>
                        </a:rPr>
                        <a:t>شالچیان و همکاران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1388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مجله فیزیک پزشکی ایران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کاهش نویز در تصاویر شبیه سازی شده </a:t>
                      </a:r>
                      <a:r>
                        <a:rPr lang="en-US" sz="1400" dirty="0">
                          <a:effectLst/>
                          <a:latin typeface="Times New Roman" panose="02020603050405020304" pitchFamily="18" charset="0"/>
                          <a:ea typeface="Calibri" panose="020F0502020204030204" pitchFamily="34" charset="0"/>
                          <a:cs typeface="B Nazanin" panose="00000400000000000000" pitchFamily="2" charset="-78"/>
                        </a:rPr>
                        <a:t>PET</a:t>
                      </a:r>
                      <a:r>
                        <a:rPr lang="fa-IR" sz="1400" dirty="0">
                          <a:effectLst/>
                          <a:latin typeface="Times New Roman" panose="02020603050405020304" pitchFamily="18" charset="0"/>
                          <a:ea typeface="Calibri" panose="020F0502020204030204" pitchFamily="34" charset="0"/>
                          <a:cs typeface="B Nazanin" panose="00000400000000000000" pitchFamily="2" charset="-78"/>
                        </a:rPr>
                        <a:t> با استفاده از تبدیل موجک</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استفاده از </a:t>
                      </a:r>
                      <a:r>
                        <a:rPr lang="ar-SA" sz="1400" dirty="0">
                          <a:effectLst/>
                          <a:latin typeface="Times New Roman" panose="02020603050405020304" pitchFamily="18" charset="0"/>
                          <a:ea typeface="Calibri" panose="020F0502020204030204" pitchFamily="34" charset="0"/>
                          <a:cs typeface="B Nazanin" panose="00000400000000000000" pitchFamily="2" charset="-78"/>
                        </a:rPr>
                        <a:t> تبديل</a:t>
                      </a:r>
                      <a:r>
                        <a:rPr lang="ar-SA" sz="1400" dirty="0">
                          <a:effectLst/>
                          <a:latin typeface="Calibri" panose="020F0502020204030204" pitchFamily="34" charset="0"/>
                          <a:ea typeface="Calibri" panose="020F0502020204030204" pitchFamily="34" charset="0"/>
                          <a:cs typeface="B Nazanin" panose="00000400000000000000" pitchFamily="2" charset="-78"/>
                        </a:rPr>
                        <a:t> </a:t>
                      </a:r>
                      <a:r>
                        <a:rPr lang="ar-SA" sz="1400" dirty="0">
                          <a:effectLst/>
                          <a:latin typeface="Times New Roman" panose="02020603050405020304" pitchFamily="18" charset="0"/>
                          <a:ea typeface="Calibri" panose="020F0502020204030204" pitchFamily="34" charset="0"/>
                          <a:cs typeface="B Nazanin" panose="00000400000000000000" pitchFamily="2" charset="-78"/>
                        </a:rPr>
                        <a:t>موجك</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کاهش نویز</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r h="695392">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Asokan, A. and J. Anitha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2020</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ISA transactions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Adaptive Cuckoo Search based optimal bilateral filtering for denoising of satellite images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a:effectLst/>
                          <a:latin typeface="KaiTi" panose="02010609060101010101" pitchFamily="49" charset="-122"/>
                          <a:ea typeface="KaiTi" panose="02010609060101010101" pitchFamily="49" charset="-122"/>
                          <a:cs typeface="B Nazanin" panose="00000400000000000000" pitchFamily="2" charset="-78"/>
                        </a:rPr>
                        <a:t>تخمین پارامترهای فیلتر دو طرفه با الگوریتم جستجوی فاخته تطبیقی</a:t>
                      </a:r>
                      <a:endParaRPr lang="en-US" sz="140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KaiTi" panose="02010609060101010101" pitchFamily="49" charset="-122"/>
                          <a:ea typeface="KaiTi" panose="02010609060101010101" pitchFamily="49" charset="-122"/>
                          <a:cs typeface="B Nazanin" panose="00000400000000000000" pitchFamily="2" charset="-78"/>
                        </a:rPr>
                        <a:t>الگوریتم جستجوی فاخته تطبیقی</a:t>
                      </a:r>
                      <a:endParaRPr lang="en-US" sz="140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KaiTi" panose="02010609060101010101" pitchFamily="49" charset="-122"/>
                          <a:ea typeface="KaiTi" panose="02010609060101010101" pitchFamily="49" charset="-122"/>
                          <a:cs typeface="B Nazanin" panose="00000400000000000000" pitchFamily="2" charset="-78"/>
                        </a:rPr>
                        <a:t>کاهش نویز </a:t>
                      </a:r>
                      <a:endParaRPr lang="en-US" sz="1400" dirty="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extLst>
                  <a:ext uri="{0D108BD9-81ED-4DB2-BD59-A6C34878D82A}">
                    <a16:rowId xmlns:a16="http://schemas.microsoft.com/office/drawing/2014/main" val="10007"/>
                  </a:ext>
                </a:extLst>
              </a:tr>
              <a:tr h="1261960">
                <a:tc>
                  <a:txBody>
                    <a:bodyPr/>
                    <a:lstStyle/>
                    <a:p>
                      <a:pPr algn="ctr" rtl="1">
                        <a:lnSpc>
                          <a:spcPct val="107000"/>
                        </a:lnSpc>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Young, S.I., B. </a:t>
                      </a:r>
                      <a:r>
                        <a:rPr lang="en-US" sz="1400" dirty="0" err="1">
                          <a:effectLst/>
                          <a:latin typeface="Times New Roman" panose="02020603050405020304" pitchFamily="18" charset="0"/>
                          <a:ea typeface="Calibri" panose="020F0502020204030204" pitchFamily="34" charset="0"/>
                          <a:cs typeface="Arial" panose="020B0604020202020204" pitchFamily="34" charset="0"/>
                        </a:rPr>
                        <a:t>Girod</a:t>
                      </a:r>
                      <a:r>
                        <a:rPr lang="en-US" sz="1400" dirty="0">
                          <a:effectLst/>
                          <a:latin typeface="Times New Roman" panose="02020603050405020304" pitchFamily="18" charset="0"/>
                          <a:ea typeface="Calibri" panose="020F0502020204030204" pitchFamily="34" charset="0"/>
                          <a:cs typeface="Arial" panose="020B0604020202020204" pitchFamily="34" charset="0"/>
                        </a:rPr>
                        <a:t>, and D. </a:t>
                      </a:r>
                      <a:r>
                        <a:rPr lang="en-US" sz="1400" dirty="0" err="1">
                          <a:effectLst/>
                          <a:latin typeface="Times New Roman" panose="02020603050405020304" pitchFamily="18" charset="0"/>
                          <a:ea typeface="Calibri" panose="020F0502020204030204" pitchFamily="34" charset="0"/>
                          <a:cs typeface="Arial" panose="020B0604020202020204" pitchFamily="34" charset="0"/>
                        </a:rPr>
                        <a:t>Taubman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2020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IEEE Transactions on Image Processing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Gaussian Lifting for Fast Bilateral and Nonlocal Means Filtering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KaiTi" panose="02010609060101010101" pitchFamily="49" charset="-122"/>
                          <a:ea typeface="KaiTi" panose="02010609060101010101" pitchFamily="49" charset="-122"/>
                          <a:cs typeface="B Nazanin" panose="00000400000000000000" pitchFamily="2" charset="-78"/>
                        </a:rPr>
                        <a:t>ارائه چارچوب بالابر گاوسی برای فیلتر دوطرفه و غیر محلی که به تشابه بین تبدیلات موجک تفکیک پذیر و اهرام گاوسی متوسل می­شود</a:t>
                      </a:r>
                      <a:endParaRPr lang="en-US" sz="1400" dirty="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solidFill>
                            <a:srgbClr val="222222"/>
                          </a:solidFill>
                          <a:effectLst/>
                          <a:latin typeface="KaiTi" panose="02010609060101010101" pitchFamily="49" charset="-122"/>
                          <a:ea typeface="KaiTi" panose="02010609060101010101" pitchFamily="49" charset="-122"/>
                          <a:cs typeface="B Nazanin" panose="00000400000000000000" pitchFamily="2" charset="-78"/>
                        </a:rPr>
                        <a:t>-</a:t>
                      </a:r>
                      <a:endParaRPr lang="en-US" sz="1400" dirty="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KaiTi" panose="02010609060101010101" pitchFamily="49" charset="-122"/>
                          <a:ea typeface="KaiTi" panose="02010609060101010101" pitchFamily="49" charset="-122"/>
                          <a:cs typeface="B Nazanin" panose="00000400000000000000" pitchFamily="2" charset="-78"/>
                        </a:rPr>
                        <a:t>کاهش نویز</a:t>
                      </a:r>
                      <a:endParaRPr lang="en-US" sz="1400" dirty="0">
                        <a:effectLst/>
                        <a:latin typeface="KaiTi" panose="02010609060101010101" pitchFamily="49" charset="-122"/>
                        <a:ea typeface="KaiTi" panose="02010609060101010101" pitchFamily="49" charset="-122"/>
                        <a:cs typeface="B Nazanin" panose="00000400000000000000" pitchFamily="2" charset="-78"/>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7398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18</a:t>
            </a:fld>
            <a:endParaRPr lang="en-US">
              <a:solidFill>
                <a:srgbClr val="90C226"/>
              </a:solidFill>
            </a:endParaRPr>
          </a:p>
        </p:txBody>
      </p:sp>
      <p:graphicFrame>
        <p:nvGraphicFramePr>
          <p:cNvPr id="3" name="Table 2"/>
          <p:cNvGraphicFramePr>
            <a:graphicFrameLocks noGrp="1"/>
          </p:cNvGraphicFramePr>
          <p:nvPr/>
        </p:nvGraphicFramePr>
        <p:xfrm>
          <a:off x="0" y="-2"/>
          <a:ext cx="12191999" cy="6858001"/>
        </p:xfrm>
        <a:graphic>
          <a:graphicData uri="http://schemas.openxmlformats.org/drawingml/2006/table">
            <a:tbl>
              <a:tblPr rtl="1" firstRow="1" firstCol="1" bandRow="1">
                <a:tableStyleId>{5C22544A-7EE6-4342-B048-85BDC9FD1C3A}</a:tableStyleId>
              </a:tblPr>
              <a:tblGrid>
                <a:gridCol w="1634965">
                  <a:extLst>
                    <a:ext uri="{9D8B030D-6E8A-4147-A177-3AD203B41FA5}">
                      <a16:colId xmlns:a16="http://schemas.microsoft.com/office/drawing/2014/main" val="20000"/>
                    </a:ext>
                  </a:extLst>
                </a:gridCol>
                <a:gridCol w="706518">
                  <a:extLst>
                    <a:ext uri="{9D8B030D-6E8A-4147-A177-3AD203B41FA5}">
                      <a16:colId xmlns:a16="http://schemas.microsoft.com/office/drawing/2014/main" val="20001"/>
                    </a:ext>
                  </a:extLst>
                </a:gridCol>
                <a:gridCol w="2049564">
                  <a:extLst>
                    <a:ext uri="{9D8B030D-6E8A-4147-A177-3AD203B41FA5}">
                      <a16:colId xmlns:a16="http://schemas.microsoft.com/office/drawing/2014/main" val="20002"/>
                    </a:ext>
                  </a:extLst>
                </a:gridCol>
                <a:gridCol w="2683750">
                  <a:extLst>
                    <a:ext uri="{9D8B030D-6E8A-4147-A177-3AD203B41FA5}">
                      <a16:colId xmlns:a16="http://schemas.microsoft.com/office/drawing/2014/main" val="20003"/>
                    </a:ext>
                  </a:extLst>
                </a:gridCol>
                <a:gridCol w="3059197">
                  <a:extLst>
                    <a:ext uri="{9D8B030D-6E8A-4147-A177-3AD203B41FA5}">
                      <a16:colId xmlns:a16="http://schemas.microsoft.com/office/drawing/2014/main" val="20004"/>
                    </a:ext>
                  </a:extLst>
                </a:gridCol>
                <a:gridCol w="1001192">
                  <a:extLst>
                    <a:ext uri="{9D8B030D-6E8A-4147-A177-3AD203B41FA5}">
                      <a16:colId xmlns:a16="http://schemas.microsoft.com/office/drawing/2014/main" val="20005"/>
                    </a:ext>
                  </a:extLst>
                </a:gridCol>
                <a:gridCol w="1056813">
                  <a:extLst>
                    <a:ext uri="{9D8B030D-6E8A-4147-A177-3AD203B41FA5}">
                      <a16:colId xmlns:a16="http://schemas.microsoft.com/office/drawing/2014/main" val="20006"/>
                    </a:ext>
                  </a:extLst>
                </a:gridCol>
              </a:tblGrid>
              <a:tr h="582125">
                <a:tc>
                  <a:txBody>
                    <a:bodyPr/>
                    <a:lstStyle/>
                    <a:p>
                      <a:pPr algn="ctr" rtl="1">
                        <a:lnSpc>
                          <a:spcPct val="107000"/>
                        </a:lnSpc>
                        <a:spcAft>
                          <a:spcPts val="0"/>
                        </a:spcAft>
                      </a:pPr>
                      <a:r>
                        <a:rPr lang="fa-IR" sz="1400" dirty="0">
                          <a:effectLst/>
                          <a:latin typeface="Times New Roman" panose="02020603050405020304" pitchFamily="18" charset="0"/>
                          <a:cs typeface="B Nazanin" panose="00000400000000000000" pitchFamily="2" charset="-78"/>
                        </a:rPr>
                        <a:t>نام مولف</a:t>
                      </a:r>
                      <a:endParaRPr lang="en-US" sz="1400" dirty="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سال</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مجله­­ی علمی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عنوان</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روش</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الگوریتم فراابتکاری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کاربرد</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extLst>
                  <a:ext uri="{0D108BD9-81ED-4DB2-BD59-A6C34878D82A}">
                    <a16:rowId xmlns:a16="http://schemas.microsoft.com/office/drawing/2014/main" val="10000"/>
                  </a:ext>
                </a:extLst>
              </a:tr>
              <a:tr h="483055">
                <a:tc>
                  <a:txBody>
                    <a:bodyPr/>
                    <a:lstStyle/>
                    <a:p>
                      <a:pPr algn="ctr" rtl="1">
                        <a:lnSpc>
                          <a:spcPct val="107000"/>
                        </a:lnSpc>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Goyal, B., et 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2020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Information Fusion</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Image denoising review</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مروری بر روش های کاهش نویز</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867359">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Mittal, P., R. Saini, and N.K. Jain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Springer</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Image Enhancement Using Fuzzy Logic Techniques</a:t>
                      </a:r>
                      <a:r>
                        <a:rPr lang="en-US" sz="1400">
                          <a:effectLst/>
                          <a:latin typeface="Times New Roman" panose="02020603050405020304" pitchFamily="18" charset="0"/>
                          <a:ea typeface="Calibri" panose="020F0502020204030204" pitchFamily="34" charset="0"/>
                          <a:cs typeface="Arial" panose="020B0604020202020204" pitchFamily="34" charset="0"/>
                        </a:rPr>
                        <a:t>, in </a:t>
                      </a:r>
                      <a:r>
                        <a:rPr lang="en-US" sz="1400" i="1">
                          <a:effectLst/>
                          <a:latin typeface="Times New Roman" panose="02020603050405020304" pitchFamily="18" charset="0"/>
                          <a:ea typeface="Calibri" panose="020F0502020204030204" pitchFamily="34" charset="0"/>
                          <a:cs typeface="Arial" panose="020B0604020202020204" pitchFamily="34" charset="0"/>
                        </a:rPr>
                        <a:t>Soft Computing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با استفاده از منطق فازی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بهبود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1019528">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Jebril</a:t>
                      </a:r>
                      <a:r>
                        <a:rPr lang="ar-SA" sz="1400">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Arial" panose="020B0604020202020204" pitchFamily="34" charset="0"/>
                        </a:rPr>
                        <a:t>N.A. and Q.A. Al-Haija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Springer</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Cuckoo Optimization Algorithm (COA) for Image Processing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اخذ بهترین کنتراست با </a:t>
                      </a:r>
                      <a:r>
                        <a:rPr lang="en-US" sz="1400">
                          <a:effectLst/>
                          <a:latin typeface="Times New Roman" panose="02020603050405020304" pitchFamily="18" charset="0"/>
                          <a:ea typeface="Calibri" panose="020F0502020204030204" pitchFamily="34" charset="0"/>
                          <a:cs typeface="B Nazanin" panose="00000400000000000000" pitchFamily="2" charset="-78"/>
                        </a:rPr>
                        <a:t>COA</a:t>
                      </a:r>
                      <a:r>
                        <a:rPr lang="fa-IR" sz="1400">
                          <a:effectLst/>
                          <a:latin typeface="Times New Roman" panose="02020603050405020304" pitchFamily="18" charset="0"/>
                          <a:ea typeface="Calibri" panose="020F0502020204030204" pitchFamily="34" charset="0"/>
                          <a:cs typeface="B Nazanin" panose="00000400000000000000" pitchFamily="2" charset="-78"/>
                        </a:rPr>
                        <a:t>و سپس عملیات مورفولوژیکی و مقایسه با </a:t>
                      </a:r>
                      <a:r>
                        <a:rPr lang="en-US" sz="1400">
                          <a:effectLst/>
                          <a:latin typeface="Times New Roman" panose="02020603050405020304" pitchFamily="18" charset="0"/>
                          <a:ea typeface="Calibri" panose="020F0502020204030204" pitchFamily="34" charset="0"/>
                          <a:cs typeface="B Nazanin" panose="00000400000000000000" pitchFamily="2" charset="-78"/>
                        </a:rPr>
                        <a:t>GA</a:t>
                      </a:r>
                      <a:r>
                        <a:rPr lang="fa-IR" sz="1400">
                          <a:effectLst/>
                          <a:latin typeface="Times New Roman" panose="02020603050405020304" pitchFamily="18" charset="0"/>
                          <a:ea typeface="Calibri" panose="020F0502020204030204" pitchFamily="34" charset="0"/>
                          <a:cs typeface="B Nazanin" panose="00000400000000000000" pitchFamily="2" charset="-78"/>
                        </a:rPr>
                        <a:t>، </a:t>
                      </a:r>
                      <a:r>
                        <a:rPr lang="en-US" sz="1400">
                          <a:effectLst/>
                          <a:latin typeface="Times New Roman" panose="02020603050405020304" pitchFamily="18" charset="0"/>
                          <a:ea typeface="Calibri" panose="020F0502020204030204" pitchFamily="34" charset="0"/>
                          <a:cs typeface="B Nazanin" panose="00000400000000000000" pitchFamily="2" charset="-78"/>
                        </a:rPr>
                        <a:t>PSO</a:t>
                      </a:r>
                      <a:r>
                        <a:rPr lang="fa-IR" sz="1400">
                          <a:effectLst/>
                          <a:latin typeface="Times New Roman" panose="02020603050405020304" pitchFamily="18" charset="0"/>
                          <a:ea typeface="Calibri" panose="020F0502020204030204" pitchFamily="34" charset="0"/>
                          <a:cs typeface="B Nazanin" panose="00000400000000000000" pitchFamily="2" charset="-78"/>
                        </a:rPr>
                        <a:t>، </a:t>
                      </a:r>
                      <a:r>
                        <a:rPr lang="en-US" sz="1400">
                          <a:effectLst/>
                          <a:latin typeface="Times New Roman" panose="02020603050405020304" pitchFamily="18" charset="0"/>
                          <a:ea typeface="Calibri" panose="020F0502020204030204" pitchFamily="34" charset="0"/>
                          <a:cs typeface="B Nazanin" panose="00000400000000000000" pitchFamily="2" charset="-78"/>
                        </a:rPr>
                        <a:t>ACO</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الگوریتم بهینه سازی فاخته </a:t>
                      </a:r>
                      <a:r>
                        <a:rPr lang="en-US" sz="1400">
                          <a:effectLst/>
                          <a:latin typeface="Times New Roman" panose="02020603050405020304" pitchFamily="18" charset="0"/>
                          <a:ea typeface="Calibri" panose="020F0502020204030204" pitchFamily="34" charset="0"/>
                          <a:cs typeface="B Nazanin" panose="00000400000000000000" pitchFamily="2" charset="-78"/>
                        </a:rPr>
                        <a:t>COA</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XBNiloofar"/>
                          <a:ea typeface="Calibri" panose="020F0502020204030204" pitchFamily="34" charset="0"/>
                          <a:cs typeface="B Nazanin" panose="00000400000000000000" pitchFamily="2" charset="-78"/>
                        </a:rPr>
                        <a:t>افزایش کنتراست تصویر </a:t>
                      </a:r>
                      <a:r>
                        <a:rPr lang="fa-IR" sz="1400">
                          <a:effectLst/>
                          <a:latin typeface="XBNiloofar"/>
                          <a:ea typeface="Calibri" panose="020F0502020204030204" pitchFamily="34" charset="0"/>
                          <a:cs typeface="B Nazanin" panose="00000400000000000000" pitchFamily="2" charset="-78"/>
                        </a:rPr>
                        <a:t>(</a:t>
                      </a:r>
                      <a:r>
                        <a:rPr lang="ar-SA" sz="1400">
                          <a:effectLst/>
                          <a:latin typeface="XBNiloofar"/>
                          <a:ea typeface="Calibri" panose="020F0502020204030204" pitchFamily="34" charset="0"/>
                          <a:cs typeface="B Nazanin" panose="00000400000000000000" pitchFamily="2" charset="-78"/>
                        </a:rPr>
                        <a:t>ارتقای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1033307">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Zhou, Y., et 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Biomedical Signal Processing and Control</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An iterative speckle filtering algorithm for ultrasound images based on bayesian nonlocal means filter model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استفاده از ویژگی آماری نویز برای اعمال مدل میانگین غیر محلی بیزی جهت بازسازی تصویر و بدست آوردن تابع چگالی احتمال کلیدی و ارائه فیلتری تکراری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1322666">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Pan, H., Y.-W. Wen, and H.-M. Zhu</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Applied Mathematical Modelling</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A regularization parameter selection model for total variation based image noise removal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solidFill>
                            <a:srgbClr val="000000"/>
                          </a:solidFill>
                          <a:effectLst/>
                          <a:latin typeface="XB Niloofar" panose="02000503080000020003" pitchFamily="2" charset="-78"/>
                          <a:ea typeface="Calibri" panose="020F0502020204030204" pitchFamily="34" charset="0"/>
                          <a:cs typeface="B Nazanin" panose="00000400000000000000" pitchFamily="2" charset="-78"/>
                        </a:rPr>
                        <a:t>الگوریتمی تکراری با استفاده از سازگاری بین مقدار شرایط برازش داده­ای وکران بالایی، برای تخمین حد بالای بهینه ارائه دادند. ثانیاً، برای حل مسئله محدود، روشی مبتنی بر دوگان پیشنهاد دادند که از محاسبه ضریب لاگرانژ مربوط به آن محدودیت اجتناب می­کند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1549961">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Laine, S., et 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Arial" panose="020B0604020202020204" pitchFamily="34" charset="0"/>
                        </a:rPr>
                        <a:t>in Advances in Neural Information Processing Systems</a:t>
                      </a:r>
                      <a:endParaRPr lang="en-US" sz="140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High-quality self-supervised deep image denoising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solidFill>
                            <a:srgbClr val="000000"/>
                          </a:solidFill>
                          <a:effectLst/>
                          <a:latin typeface="XB Niloofar" panose="02000503080000020003" pitchFamily="2" charset="-78"/>
                          <a:ea typeface="Calibri" panose="020F0502020204030204" pitchFamily="34" charset="0"/>
                          <a:cs typeface="B Nazanin" panose="00000400000000000000" pitchFamily="2" charset="-78"/>
                        </a:rPr>
                        <a:t>روشی برای آموزش مدل های کاهش نویز، بر اساس گروهی غیر سازمان یافته از تصاویر خراب</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0"/>
                        </a:spcAft>
                      </a:pPr>
                      <a:r>
                        <a:rPr lang="ar-SA" sz="1400" dirty="0">
                          <a:solidFill>
                            <a:srgbClr val="000000"/>
                          </a:solidFill>
                          <a:effectLst/>
                          <a:latin typeface="XB Niloofar" panose="02000503080000020003" pitchFamily="2" charset="-78"/>
                          <a:ea typeface="Calibri" panose="020F0502020204030204" pitchFamily="34" charset="0"/>
                          <a:cs typeface="B Nazanin" panose="00000400000000000000" pitchFamily="2" charset="-78"/>
                        </a:rPr>
                        <a:t> این آموزش نیازی به دسترسی به تصاویر مرجع صاف یا جفت تصاویر صریح نویزدار ندارد و بنابراین در شرایطی که دستیابی به چنین داده­هایی غیر ممکن و یا هزینه بر می­باشد، قابل استفاده 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0972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19</a:t>
            </a:fld>
            <a:endParaRPr lang="en-US">
              <a:solidFill>
                <a:srgbClr val="90C226"/>
              </a:solidFill>
            </a:endParaRPr>
          </a:p>
        </p:txBody>
      </p:sp>
      <p:graphicFrame>
        <p:nvGraphicFramePr>
          <p:cNvPr id="3" name="Table 2"/>
          <p:cNvGraphicFramePr>
            <a:graphicFrameLocks noGrp="1"/>
          </p:cNvGraphicFramePr>
          <p:nvPr/>
        </p:nvGraphicFramePr>
        <p:xfrm>
          <a:off x="0" y="-1"/>
          <a:ext cx="12191999" cy="6849256"/>
        </p:xfrm>
        <a:graphic>
          <a:graphicData uri="http://schemas.openxmlformats.org/drawingml/2006/table">
            <a:tbl>
              <a:tblPr rtl="1" firstRow="1" firstCol="1" bandRow="1">
                <a:tableStyleId>{5C22544A-7EE6-4342-B048-85BDC9FD1C3A}</a:tableStyleId>
              </a:tblPr>
              <a:tblGrid>
                <a:gridCol w="1595717">
                  <a:extLst>
                    <a:ext uri="{9D8B030D-6E8A-4147-A177-3AD203B41FA5}">
                      <a16:colId xmlns:a16="http://schemas.microsoft.com/office/drawing/2014/main" val="20000"/>
                    </a:ext>
                  </a:extLst>
                </a:gridCol>
                <a:gridCol w="672353">
                  <a:extLst>
                    <a:ext uri="{9D8B030D-6E8A-4147-A177-3AD203B41FA5}">
                      <a16:colId xmlns:a16="http://schemas.microsoft.com/office/drawing/2014/main" val="20001"/>
                    </a:ext>
                  </a:extLst>
                </a:gridCol>
                <a:gridCol w="2122977">
                  <a:extLst>
                    <a:ext uri="{9D8B030D-6E8A-4147-A177-3AD203B41FA5}">
                      <a16:colId xmlns:a16="http://schemas.microsoft.com/office/drawing/2014/main" val="20002"/>
                    </a:ext>
                  </a:extLst>
                </a:gridCol>
                <a:gridCol w="2683750">
                  <a:extLst>
                    <a:ext uri="{9D8B030D-6E8A-4147-A177-3AD203B41FA5}">
                      <a16:colId xmlns:a16="http://schemas.microsoft.com/office/drawing/2014/main" val="20003"/>
                    </a:ext>
                  </a:extLst>
                </a:gridCol>
                <a:gridCol w="3059197">
                  <a:extLst>
                    <a:ext uri="{9D8B030D-6E8A-4147-A177-3AD203B41FA5}">
                      <a16:colId xmlns:a16="http://schemas.microsoft.com/office/drawing/2014/main" val="20004"/>
                    </a:ext>
                  </a:extLst>
                </a:gridCol>
                <a:gridCol w="861217">
                  <a:extLst>
                    <a:ext uri="{9D8B030D-6E8A-4147-A177-3AD203B41FA5}">
                      <a16:colId xmlns:a16="http://schemas.microsoft.com/office/drawing/2014/main" val="20005"/>
                    </a:ext>
                  </a:extLst>
                </a:gridCol>
                <a:gridCol w="1196788">
                  <a:extLst>
                    <a:ext uri="{9D8B030D-6E8A-4147-A177-3AD203B41FA5}">
                      <a16:colId xmlns:a16="http://schemas.microsoft.com/office/drawing/2014/main" val="20006"/>
                    </a:ext>
                  </a:extLst>
                </a:gridCol>
              </a:tblGrid>
              <a:tr h="480560">
                <a:tc>
                  <a:txBody>
                    <a:bodyPr/>
                    <a:lstStyle/>
                    <a:p>
                      <a:pPr algn="ctr" rtl="1">
                        <a:lnSpc>
                          <a:spcPct val="107000"/>
                        </a:lnSpc>
                        <a:spcAft>
                          <a:spcPts val="0"/>
                        </a:spcAft>
                      </a:pPr>
                      <a:r>
                        <a:rPr lang="fa-IR" sz="1400" dirty="0">
                          <a:effectLst/>
                          <a:latin typeface="Times New Roman" panose="02020603050405020304" pitchFamily="18" charset="0"/>
                          <a:cs typeface="B Nazanin" panose="00000400000000000000" pitchFamily="2" charset="-78"/>
                        </a:rPr>
                        <a:t>نام مولف</a:t>
                      </a:r>
                      <a:endParaRPr lang="en-US" sz="1400" dirty="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سال</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مجله­­ی علمی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عنوان</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روش</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الگوریتم فراابتکاری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کاربرد</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extLst>
                  <a:ext uri="{0D108BD9-81ED-4DB2-BD59-A6C34878D82A}">
                    <a16:rowId xmlns:a16="http://schemas.microsoft.com/office/drawing/2014/main" val="10000"/>
                  </a:ext>
                </a:extLst>
              </a:tr>
              <a:tr h="902486">
                <a:tc>
                  <a:txBody>
                    <a:bodyPr/>
                    <a:lstStyle/>
                    <a:p>
                      <a:pPr algn="ctr" rtl="1">
                        <a:lnSpc>
                          <a:spcPct val="107000"/>
                        </a:lnSpc>
                        <a:spcAft>
                          <a:spcPts val="0"/>
                        </a:spcAft>
                      </a:pPr>
                      <a:r>
                        <a:rPr lang="en-US" sz="1400" dirty="0" err="1">
                          <a:effectLst/>
                          <a:latin typeface="Times New Roman" panose="02020603050405020304" pitchFamily="18" charset="0"/>
                          <a:ea typeface="Calibri" panose="020F0502020204030204" pitchFamily="34" charset="0"/>
                          <a:cs typeface="Arial" panose="020B0604020202020204" pitchFamily="34" charset="0"/>
                        </a:rPr>
                        <a:t>Galandouz</a:t>
                      </a:r>
                      <a:r>
                        <a:rPr lang="en-US" sz="1400" dirty="0">
                          <a:effectLst/>
                          <a:latin typeface="Times New Roman" panose="02020603050405020304" pitchFamily="18" charset="0"/>
                          <a:ea typeface="Calibri" panose="020F0502020204030204" pitchFamily="34" charset="0"/>
                          <a:cs typeface="Arial" panose="020B0604020202020204" pitchFamily="34" charset="0"/>
                        </a:rPr>
                        <a:t>, H.M., M.E. </a:t>
                      </a:r>
                      <a:r>
                        <a:rPr lang="en-US" sz="1400" dirty="0" err="1">
                          <a:effectLst/>
                          <a:latin typeface="Times New Roman" panose="02020603050405020304" pitchFamily="18" charset="0"/>
                          <a:ea typeface="Calibri" panose="020F0502020204030204" pitchFamily="34" charset="0"/>
                          <a:cs typeface="Arial" panose="020B0604020202020204" pitchFamily="34" charset="0"/>
                        </a:rPr>
                        <a:t>Moghaddam</a:t>
                      </a:r>
                      <a:r>
                        <a:rPr lang="en-US" sz="1400" dirty="0">
                          <a:effectLst/>
                          <a:latin typeface="Times New Roman" panose="02020603050405020304" pitchFamily="18" charset="0"/>
                          <a:ea typeface="Calibri" panose="020F0502020204030204" pitchFamily="34" charset="0"/>
                          <a:cs typeface="Arial" panose="020B0604020202020204" pitchFamily="34" charset="0"/>
                        </a:rPr>
                        <a:t>, and M. </a:t>
                      </a:r>
                      <a:r>
                        <a:rPr lang="en-US" sz="1400" dirty="0" err="1">
                          <a:effectLst/>
                          <a:latin typeface="Times New Roman" panose="02020603050405020304" pitchFamily="18" charset="0"/>
                          <a:ea typeface="Calibri" panose="020F0502020204030204" pitchFamily="34" charset="0"/>
                          <a:cs typeface="Arial" panose="020B0604020202020204" pitchFamily="34" charset="0"/>
                        </a:rPr>
                        <a:t>Shamsfard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Calibri" panose="020F0502020204030204" pitchFamily="34" charset="0"/>
                          <a:ea typeface="Calibri" panose="020F0502020204030204" pitchFamily="34" charset="0"/>
                          <a:cs typeface="B Nazanin" panose="00000400000000000000" pitchFamily="2" charset="-78"/>
                        </a:rPr>
                        <a:t>2019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Computer Vision and Pattern Recognition</a:t>
                      </a: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A Weighted Multi-Criteria Decision Making Approach for Image Captioning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ارائه روشی برای بازیابی بینایی تصویر بر اساس توصیف تصویر، که چندین معیار با اوزان موثر متناسب را ترکیب کرده تا مناسب­ترین توصیف برای تصویر پردازشی بدست آید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Lotus" panose="00000400000000000000" pitchFamily="2" charset="-78"/>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بکارگیری الگوریتم تصمیم گیری چند معیاره برای بازیابی بینایی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671887">
                <a:tc>
                  <a:txBody>
                    <a:bodyPr/>
                    <a:lstStyle/>
                    <a:p>
                      <a:pPr algn="ctr" rtl="0">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Mustafa, W.A. and M.M.M.A. Kader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2018</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Conference Series. </a:t>
                      </a:r>
                      <a:r>
                        <a:rPr lang="ar-SA" sz="1400" i="0">
                          <a:effectLst/>
                          <a:latin typeface="Times New Roman" panose="02020603050405020304" pitchFamily="18" charset="0"/>
                          <a:ea typeface="Calibri" panose="020F0502020204030204" pitchFamily="34" charset="0"/>
                          <a:cs typeface="Times New Roman" panose="02020603050405020304" pitchFamily="18" charset="0"/>
                        </a:rPr>
                        <a:t>2018</a:t>
                      </a:r>
                      <a:r>
                        <a:rPr lang="en-US" sz="1400" i="0">
                          <a:effectLst/>
                          <a:latin typeface="Times New Roman" panose="02020603050405020304" pitchFamily="18" charset="0"/>
                          <a:ea typeface="Calibri" panose="020F0502020204030204" pitchFamily="34" charset="0"/>
                          <a:cs typeface="Times New Roman" panose="02020603050405020304" pitchFamily="18" charset="0"/>
                        </a:rPr>
                        <a:t>. IOP Publishing</a:t>
                      </a:r>
                      <a:r>
                        <a:rPr lang="ar-SA" sz="1400" i="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i="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0">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A Review of Histogram Equalization Techniques in Image Enhancement Application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مروری بر روش های متعادل سازی هیستوگرام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Lotus" panose="00000400000000000000" pitchFamily="2" charset="-78"/>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بهبود کنتراست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883595">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Mamta</a:t>
                      </a:r>
                      <a:r>
                        <a:rPr lang="ar-SA" sz="1400">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Arial" panose="020B0604020202020204" pitchFamily="34" charset="0"/>
                        </a:rPr>
                        <a:t>G.R. and M. Dutta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Springer</a:t>
                      </a: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PSO Based Blind Deconvolution Technique of Image Restoration Using Cepstrum Domain of Motion Blur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 تخمین پارامترهای </a:t>
                      </a:r>
                      <a:r>
                        <a:rPr lang="en-US" sz="1400" dirty="0" err="1">
                          <a:effectLst/>
                          <a:latin typeface="Times New Roman" panose="02020603050405020304" pitchFamily="18" charset="0"/>
                          <a:ea typeface="Calibri" panose="020F0502020204030204" pitchFamily="34" charset="0"/>
                          <a:cs typeface="B Nazanin" panose="00000400000000000000" pitchFamily="2" charset="-78"/>
                        </a:rPr>
                        <a:t>Cepstrum</a:t>
                      </a:r>
                      <a:r>
                        <a:rPr lang="fa-IR" sz="1400" dirty="0">
                          <a:effectLst/>
                          <a:latin typeface="Times New Roman" panose="02020603050405020304" pitchFamily="18" charset="0"/>
                          <a:ea typeface="Calibri" panose="020F0502020204030204" pitchFamily="34" charset="0"/>
                          <a:cs typeface="B Nazanin" panose="00000400000000000000" pitchFamily="2" charset="-78"/>
                        </a:rPr>
                        <a:t> توسط </a:t>
                      </a:r>
                      <a:r>
                        <a:rPr lang="en-US" sz="1400" dirty="0">
                          <a:effectLst/>
                          <a:latin typeface="Times New Roman" panose="02020603050405020304" pitchFamily="18" charset="0"/>
                          <a:ea typeface="Calibri" panose="020F0502020204030204" pitchFamily="34" charset="0"/>
                          <a:cs typeface="B Nazanin" panose="00000400000000000000" pitchFamily="2" charset="-78"/>
                        </a:rPr>
                        <a:t>PSO</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Lotus" panose="00000400000000000000" pitchFamily="2" charset="-78"/>
                        </a:rPr>
                        <a:t>تراکم ذرات </a:t>
                      </a:r>
                      <a:r>
                        <a:rPr lang="fa-IR" sz="140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Lotus" panose="00000400000000000000" pitchFamily="2" charset="-78"/>
                        </a:rPr>
                        <a:t>PSO</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بازسازی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683789">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Frosio, I. and J. Kautz</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IEEE Transactions on Image Processing</a:t>
                      </a: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Statistical Nearest Neighbors for Image Denoising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نزدیکترین همسایه آماری را بعنوان معیار مجموعه­ی همسایه­های نامتشابه برای کاهش انحرافات ایجاد شده در تکه های بدون نویز معرفی کردند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Times New Roman" panose="02020603050405020304" pitchFamily="18" charset="0"/>
                          <a:ea typeface="Calibri" panose="020F0502020204030204" pitchFamily="34" charset="0"/>
                          <a:cs typeface="Lotus" panose="00000400000000000000" pitchFamily="2" charset="-78"/>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1341909">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Xu, G., et 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2018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International Journal of Computers Communications &amp; Control</a:t>
                      </a: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A </a:t>
                      </a:r>
                      <a:r>
                        <a:rPr lang="en-US" sz="1400" i="1" dirty="0" err="1">
                          <a:effectLst/>
                          <a:latin typeface="Times New Roman" panose="02020603050405020304" pitchFamily="18" charset="0"/>
                          <a:ea typeface="Calibri" panose="020F0502020204030204" pitchFamily="34" charset="0"/>
                          <a:cs typeface="Arial" panose="020B0604020202020204" pitchFamily="34" charset="0"/>
                        </a:rPr>
                        <a:t>neutrosophic</a:t>
                      </a:r>
                      <a:r>
                        <a:rPr lang="en-US" sz="1400" i="1" dirty="0">
                          <a:effectLst/>
                          <a:latin typeface="Times New Roman" panose="02020603050405020304" pitchFamily="18" charset="0"/>
                          <a:ea typeface="Calibri" panose="020F0502020204030204" pitchFamily="34" charset="0"/>
                          <a:cs typeface="Arial" panose="020B0604020202020204" pitchFamily="34" charset="0"/>
                        </a:rPr>
                        <a:t> approach based on TOPSIS method to image segmentation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تصویر ورودی به حوزه­ی نوتروفوزیک تبدیل شده سپس برای کاهش عدم قطعیت و تقویت لبه­های تصویر از دو عمل </a:t>
                      </a:r>
                      <a:r>
                        <a:rPr lang="en-US" sz="1400" dirty="0">
                          <a:effectLst/>
                          <a:latin typeface="XB Niloofar" panose="02000503080000020003" pitchFamily="2" charset="-78"/>
                          <a:ea typeface="Calibri" panose="020F0502020204030204" pitchFamily="34" charset="0"/>
                          <a:cs typeface="B Nazanin" panose="00000400000000000000" pitchFamily="2" charset="-78"/>
                        </a:rPr>
                        <a:t>α</a:t>
                      </a:r>
                      <a:r>
                        <a:rPr lang="ar-SA" sz="1400" dirty="0">
                          <a:effectLst/>
                          <a:latin typeface="XB Niloofar" panose="02000503080000020003" pitchFamily="2" charset="-78"/>
                          <a:ea typeface="Calibri" panose="020F0502020204030204" pitchFamily="34" charset="0"/>
                          <a:cs typeface="B Nazanin" panose="00000400000000000000" pitchFamily="2" charset="-78"/>
                        </a:rPr>
                        <a:t> میانگین اصلاح شده و ارتقای </a:t>
                      </a:r>
                      <a:r>
                        <a:rPr lang="en-US" sz="1400" dirty="0">
                          <a:effectLst/>
                          <a:latin typeface="Cambria" panose="02040503050406030204" pitchFamily="18" charset="0"/>
                          <a:ea typeface="Calibri" panose="020F0502020204030204" pitchFamily="34" charset="0"/>
                          <a:cs typeface="B Nazanin" panose="00000400000000000000" pitchFamily="2" charset="-78"/>
                        </a:rPr>
                        <a:t>β</a:t>
                      </a:r>
                      <a:r>
                        <a:rPr lang="ar-SA" sz="1400" dirty="0">
                          <a:effectLst/>
                          <a:latin typeface="XB Niloofar" panose="02000503080000020003" pitchFamily="2" charset="-78"/>
                          <a:ea typeface="Calibri" panose="020F0502020204030204" pitchFamily="34" charset="0"/>
                          <a:cs typeface="B Nazanin" panose="00000400000000000000" pitchFamily="2" charset="-78"/>
                        </a:rPr>
                        <a:t> استفاده کرده و در نهایت توسط روش تاپسیس و </a:t>
                      </a:r>
                      <a:r>
                        <a:rPr lang="en-US" sz="1400" dirty="0">
                          <a:effectLst/>
                          <a:latin typeface="XB Niloofar" panose="02000503080000020003" pitchFamily="2" charset="-78"/>
                          <a:ea typeface="Calibri" panose="020F0502020204030204" pitchFamily="34" charset="0"/>
                          <a:cs typeface="B Nazanin" panose="00000400000000000000" pitchFamily="2" charset="-78"/>
                        </a:rPr>
                        <a:t>c</a:t>
                      </a:r>
                      <a:r>
                        <a:rPr lang="ar-SA" sz="1400" dirty="0">
                          <a:effectLst/>
                          <a:latin typeface="XB Niloofar" panose="02000503080000020003" pitchFamily="2" charset="-78"/>
                          <a:ea typeface="Calibri" panose="020F0502020204030204" pitchFamily="34" charset="0"/>
                          <a:cs typeface="B Nazanin" panose="00000400000000000000" pitchFamily="2" charset="-78"/>
                        </a:rPr>
                        <a:t> میانگین فازی اصلاح شده، تصویر  قطعه بندی می شود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Lotus" panose="00000400000000000000" pitchFamily="2" charset="-78"/>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قطعه بندی با روش تاپسیس</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655961">
                <a:tc>
                  <a:txBody>
                    <a:bodyPr/>
                    <a:lstStyle/>
                    <a:p>
                      <a:pPr algn="ctr" rtl="1">
                        <a:lnSpc>
                          <a:spcPct val="107000"/>
                        </a:lnSpc>
                        <a:spcAft>
                          <a:spcPts val="0"/>
                        </a:spcAft>
                      </a:pPr>
                      <a:r>
                        <a:rPr lang="en-US" sz="1400" dirty="0" err="1">
                          <a:effectLst/>
                          <a:latin typeface="Times New Roman" panose="02020603050405020304" pitchFamily="18" charset="0"/>
                          <a:ea typeface="Calibri" panose="020F0502020204030204" pitchFamily="34" charset="0"/>
                          <a:cs typeface="Arial" panose="020B0604020202020204" pitchFamily="34" charset="0"/>
                        </a:rPr>
                        <a:t>Bamotra</a:t>
                      </a:r>
                      <a:r>
                        <a:rPr lang="en-US" sz="1400" dirty="0">
                          <a:effectLst/>
                          <a:latin typeface="Times New Roman" panose="02020603050405020304" pitchFamily="18" charset="0"/>
                          <a:ea typeface="Calibri" panose="020F0502020204030204" pitchFamily="34" charset="0"/>
                          <a:cs typeface="Arial" panose="020B0604020202020204" pitchFamily="34" charset="0"/>
                        </a:rPr>
                        <a:t>, A.K.R.A.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Times New Roman" panose="02020603050405020304" pitchFamily="18" charset="0"/>
                        </a:rPr>
                        <a:t>International Journal Of Engineering And Computer Science</a:t>
                      </a: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Review Paper on Image Enhancement and Its Techniques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Niloofar"/>
                          <a:ea typeface="Calibri" panose="020F0502020204030204" pitchFamily="34" charset="0"/>
                          <a:cs typeface="B Nazanin" panose="00000400000000000000" pitchFamily="2" charset="-78"/>
                        </a:rPr>
                        <a:t>هیستوگرام و منطق فازی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Lotus" panose="00000400000000000000" pitchFamily="2" charset="-78"/>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XBNiloofar"/>
                          <a:ea typeface="Calibri" panose="020F0502020204030204" pitchFamily="34" charset="0"/>
                          <a:cs typeface="B Nazanin" panose="00000400000000000000" pitchFamily="2" charset="-78"/>
                        </a:rPr>
                        <a:t>افزایش کنتراست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r h="1183766">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Kumar, N., H. Shukla, and R. Tripathi</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2017</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Intelligent Engineering and Systems</a:t>
                      </a: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Image Restoration in Noisy Free Images Using Fuzzy Based Median Filtering and Adaptive Particle Swarm Optimization-Richardson-Lucy Algorithm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حذف نویز با فیلتر میانه­ی فازی</a:t>
                      </a:r>
                      <a:r>
                        <a:rPr lang="en-US" sz="1400" dirty="0">
                          <a:effectLst/>
                          <a:latin typeface="Times New Roman" panose="02020603050405020304" pitchFamily="18" charset="0"/>
                          <a:ea typeface="Calibri" panose="020F0502020204030204" pitchFamily="34" charset="0"/>
                          <a:cs typeface="B Nazanin" panose="00000400000000000000" pitchFamily="2" charset="-78"/>
                        </a:rPr>
                        <a:t> FMF</a:t>
                      </a:r>
                      <a:r>
                        <a:rPr lang="ar-SA" sz="1400" dirty="0">
                          <a:effectLst/>
                          <a:latin typeface="Times New Roman" panose="02020603050405020304" pitchFamily="18" charset="0"/>
                          <a:ea typeface="Calibri" panose="020F0502020204030204" pitchFamily="34" charset="0"/>
                          <a:cs typeface="B Nazanin" panose="00000400000000000000" pitchFamily="2" charset="-78"/>
                        </a:rPr>
                        <a:t> و بازسازی با ترکیب </a:t>
                      </a:r>
                      <a:r>
                        <a:rPr lang="fa-IR" sz="1400" dirty="0">
                          <a:effectLst/>
                          <a:latin typeface="Times New Roman" panose="02020603050405020304" pitchFamily="18" charset="0"/>
                          <a:ea typeface="Calibri" panose="020F0502020204030204" pitchFamily="34" charset="0"/>
                          <a:cs typeface="B Nazanin" panose="00000400000000000000" pitchFamily="2" charset="-78"/>
                        </a:rPr>
                        <a:t>الگوریتم </a:t>
                      </a:r>
                      <a:r>
                        <a:rPr lang="en-US" sz="1400" dirty="0">
                          <a:effectLst/>
                          <a:latin typeface="Times New Roman" panose="02020603050405020304" pitchFamily="18" charset="0"/>
                          <a:ea typeface="Calibri" panose="020F0502020204030204" pitchFamily="34" charset="0"/>
                          <a:cs typeface="B Nazanin" panose="00000400000000000000" pitchFamily="2" charset="-78"/>
                        </a:rPr>
                        <a:t>R-L</a:t>
                      </a:r>
                      <a:r>
                        <a:rPr lang="fa-IR" sz="1400" dirty="0">
                          <a:effectLst/>
                          <a:latin typeface="Times New Roman" panose="02020603050405020304" pitchFamily="18" charset="0"/>
                          <a:ea typeface="Calibri" panose="020F0502020204030204" pitchFamily="34" charset="0"/>
                          <a:cs typeface="B Nazanin" panose="00000400000000000000" pitchFamily="2" charset="-78"/>
                        </a:rPr>
                        <a:t> و </a:t>
                      </a:r>
                      <a:r>
                        <a:rPr lang="en-US" sz="1400" dirty="0">
                          <a:effectLst/>
                          <a:latin typeface="Times New Roman" panose="02020603050405020304" pitchFamily="18" charset="0"/>
                          <a:ea typeface="Calibri" panose="020F0502020204030204" pitchFamily="34" charset="0"/>
                          <a:cs typeface="B Nazanin" panose="00000400000000000000" pitchFamily="2" charset="-78"/>
                        </a:rPr>
                        <a:t>PSO</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Lotus" panose="00000400000000000000" pitchFamily="2" charset="-78"/>
                        </a:rPr>
                        <a:t>الگوریتم تراکم ذرات تطبیقی</a:t>
                      </a:r>
                      <a:r>
                        <a:rPr lang="en-US" sz="1400">
                          <a:effectLst/>
                          <a:latin typeface="Times New Roman" panose="02020603050405020304" pitchFamily="18" charset="0"/>
                          <a:ea typeface="Calibri" panose="020F0502020204030204" pitchFamily="34" charset="0"/>
                          <a:cs typeface="Lotus" panose="00000400000000000000" pitchFamily="2" charset="-78"/>
                        </a:rPr>
                        <a:t> APSO</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کاهش نویز و بازسازی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443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98" y="219944"/>
            <a:ext cx="11003038" cy="1615924"/>
          </a:xfrm>
        </p:spPr>
      </p:pic>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2</a:t>
            </a:fld>
            <a:endParaRPr lang="en-US">
              <a:solidFill>
                <a:srgbClr val="90C226"/>
              </a:solidFill>
            </a:endParaRPr>
          </a:p>
        </p:txBody>
      </p:sp>
      <p:sp>
        <p:nvSpPr>
          <p:cNvPr id="8" name="TextBox 7"/>
          <p:cNvSpPr txBox="1"/>
          <p:nvPr/>
        </p:nvSpPr>
        <p:spPr>
          <a:xfrm>
            <a:off x="1227909" y="2459036"/>
            <a:ext cx="9699769" cy="3970318"/>
          </a:xfrm>
          <a:prstGeom prst="rect">
            <a:avLst/>
          </a:prstGeom>
          <a:noFill/>
        </p:spPr>
        <p:txBody>
          <a:bodyPr wrap="square" rtlCol="0">
            <a:spAutoFit/>
          </a:bodyPr>
          <a:lstStyle/>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الگوریتم های فراابتکاری </a:t>
            </a:r>
          </a:p>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مبتنی بر هوش جمعی در پردازش تصاویر پزشکی</a:t>
            </a:r>
          </a:p>
          <a:p>
            <a:pPr algn="ctr"/>
            <a:endPar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endParaRPr>
          </a:p>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 </a:t>
            </a:r>
            <a:endParaRPr lang="en-US"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endParaRPr>
          </a:p>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ارائه دهنده:</a:t>
            </a:r>
          </a:p>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فرزین مدرس خیابانی</a:t>
            </a:r>
          </a:p>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 (دانشیار دانشگاه آزاد اسلامی واحد تبریز)</a:t>
            </a:r>
          </a:p>
        </p:txBody>
      </p:sp>
    </p:spTree>
    <p:extLst>
      <p:ext uri="{BB962C8B-B14F-4D97-AF65-F5344CB8AC3E}">
        <p14:creationId xmlns:p14="http://schemas.microsoft.com/office/powerpoint/2010/main" val="198687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20</a:t>
            </a:fld>
            <a:endParaRPr lang="en-US">
              <a:solidFill>
                <a:srgbClr val="90C226"/>
              </a:solidFill>
            </a:endParaRPr>
          </a:p>
        </p:txBody>
      </p:sp>
      <p:graphicFrame>
        <p:nvGraphicFramePr>
          <p:cNvPr id="3" name="Table 2"/>
          <p:cNvGraphicFramePr>
            <a:graphicFrameLocks noGrp="1"/>
          </p:cNvGraphicFramePr>
          <p:nvPr/>
        </p:nvGraphicFramePr>
        <p:xfrm>
          <a:off x="0" y="-4"/>
          <a:ext cx="12191999" cy="6858004"/>
        </p:xfrm>
        <a:graphic>
          <a:graphicData uri="http://schemas.openxmlformats.org/drawingml/2006/table">
            <a:tbl>
              <a:tblPr rtl="1" firstRow="1" firstCol="1" bandRow="1">
                <a:tableStyleId>{5C22544A-7EE6-4342-B048-85BDC9FD1C3A}</a:tableStyleId>
              </a:tblPr>
              <a:tblGrid>
                <a:gridCol w="1634965">
                  <a:extLst>
                    <a:ext uri="{9D8B030D-6E8A-4147-A177-3AD203B41FA5}">
                      <a16:colId xmlns:a16="http://schemas.microsoft.com/office/drawing/2014/main" val="20000"/>
                    </a:ext>
                  </a:extLst>
                </a:gridCol>
                <a:gridCol w="706518">
                  <a:extLst>
                    <a:ext uri="{9D8B030D-6E8A-4147-A177-3AD203B41FA5}">
                      <a16:colId xmlns:a16="http://schemas.microsoft.com/office/drawing/2014/main" val="20001"/>
                    </a:ext>
                  </a:extLst>
                </a:gridCol>
                <a:gridCol w="2049564">
                  <a:extLst>
                    <a:ext uri="{9D8B030D-6E8A-4147-A177-3AD203B41FA5}">
                      <a16:colId xmlns:a16="http://schemas.microsoft.com/office/drawing/2014/main" val="20002"/>
                    </a:ext>
                  </a:extLst>
                </a:gridCol>
                <a:gridCol w="2683750">
                  <a:extLst>
                    <a:ext uri="{9D8B030D-6E8A-4147-A177-3AD203B41FA5}">
                      <a16:colId xmlns:a16="http://schemas.microsoft.com/office/drawing/2014/main" val="20003"/>
                    </a:ext>
                  </a:extLst>
                </a:gridCol>
                <a:gridCol w="3059197">
                  <a:extLst>
                    <a:ext uri="{9D8B030D-6E8A-4147-A177-3AD203B41FA5}">
                      <a16:colId xmlns:a16="http://schemas.microsoft.com/office/drawing/2014/main" val="20004"/>
                    </a:ext>
                  </a:extLst>
                </a:gridCol>
                <a:gridCol w="1001192">
                  <a:extLst>
                    <a:ext uri="{9D8B030D-6E8A-4147-A177-3AD203B41FA5}">
                      <a16:colId xmlns:a16="http://schemas.microsoft.com/office/drawing/2014/main" val="20005"/>
                    </a:ext>
                  </a:extLst>
                </a:gridCol>
                <a:gridCol w="1056813">
                  <a:extLst>
                    <a:ext uri="{9D8B030D-6E8A-4147-A177-3AD203B41FA5}">
                      <a16:colId xmlns:a16="http://schemas.microsoft.com/office/drawing/2014/main" val="20006"/>
                    </a:ext>
                  </a:extLst>
                </a:gridCol>
              </a:tblGrid>
              <a:tr h="579176">
                <a:tc>
                  <a:txBody>
                    <a:bodyPr/>
                    <a:lstStyle/>
                    <a:p>
                      <a:pPr algn="ctr" rtl="1">
                        <a:lnSpc>
                          <a:spcPct val="107000"/>
                        </a:lnSpc>
                        <a:spcAft>
                          <a:spcPts val="0"/>
                        </a:spcAft>
                      </a:pPr>
                      <a:r>
                        <a:rPr lang="fa-IR" sz="1400" dirty="0">
                          <a:effectLst/>
                          <a:latin typeface="Times New Roman" panose="02020603050405020304" pitchFamily="18" charset="0"/>
                          <a:cs typeface="B Nazanin" panose="00000400000000000000" pitchFamily="2" charset="-78"/>
                        </a:rPr>
                        <a:t>نام مولف</a:t>
                      </a:r>
                      <a:endParaRPr lang="en-US" sz="1400" dirty="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سال</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مجله­­ی علمی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عنوان</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روش</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الگوریتم فراابتکاری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کاربرد</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extLst>
                  <a:ext uri="{0D108BD9-81ED-4DB2-BD59-A6C34878D82A}">
                    <a16:rowId xmlns:a16="http://schemas.microsoft.com/office/drawing/2014/main" val="10000"/>
                  </a:ext>
                </a:extLst>
              </a:tr>
              <a:tr h="590831">
                <a:tc>
                  <a:txBody>
                    <a:bodyPr/>
                    <a:lstStyle/>
                    <a:p>
                      <a:pPr algn="ctr" rtl="1">
                        <a:lnSpc>
                          <a:spcPct val="107000"/>
                        </a:lnSpc>
                        <a:spcAft>
                          <a:spcPts val="0"/>
                        </a:spcAft>
                      </a:pP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Karami</a:t>
                      </a: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 A. and L.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Tafakori</a:t>
                      </a:r>
                      <a:endParaRPr lang="en-US" sz="14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2017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IET Image Processing</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Image </a:t>
                      </a:r>
                      <a:r>
                        <a:rPr lang="en-US" sz="1400" i="1" dirty="0" err="1">
                          <a:effectLst/>
                          <a:latin typeface="Times New Roman" panose="02020603050405020304" pitchFamily="18" charset="0"/>
                          <a:ea typeface="Calibri" panose="020F0502020204030204" pitchFamily="34" charset="0"/>
                          <a:cs typeface="Arial" panose="020B0604020202020204" pitchFamily="34" charset="0"/>
                        </a:rPr>
                        <a:t>denoising</a:t>
                      </a:r>
                      <a:r>
                        <a:rPr lang="en-US" sz="1400" i="1" dirty="0">
                          <a:effectLst/>
                          <a:latin typeface="Times New Roman" panose="02020603050405020304" pitchFamily="18" charset="0"/>
                          <a:ea typeface="Calibri" panose="020F0502020204030204" pitchFamily="34" charset="0"/>
                          <a:cs typeface="Arial" panose="020B0604020202020204" pitchFamily="34" charset="0"/>
                        </a:rPr>
                        <a:t> using generalized Cauchy filter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کاهش نیز با تابع کوشی تعمیم یافته و الگوریتم تراکم ذرات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الگوریتم تراکم ذرات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1079504">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Wang, C., B.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Xue</a:t>
                      </a: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 and L. Shang</a:t>
                      </a:r>
                    </a:p>
                  </a:txBody>
                  <a:tcPr marL="68580" marR="68580" marT="0" marB="0"/>
                </a:tc>
                <a:tc>
                  <a:txBody>
                    <a:bodyPr/>
                    <a:lstStyle/>
                    <a:p>
                      <a:pPr algn="ctr" rtl="1">
                        <a:lnSpc>
                          <a:spcPct val="107000"/>
                        </a:lnSpc>
                        <a:spcAft>
                          <a:spcPts val="0"/>
                        </a:spcAft>
                      </a:pPr>
                      <a:r>
                        <a:rPr lang="ar-SA" sz="1400">
                          <a:effectLst/>
                          <a:latin typeface="Calibri" panose="020F0502020204030204" pitchFamily="34" charset="0"/>
                          <a:ea typeface="Calibri" panose="020F0502020204030204" pitchFamily="34" charset="0"/>
                          <a:cs typeface="B Nazanin" panose="00000400000000000000" pitchFamily="2" charset="-78"/>
                        </a:rPr>
                        <a:t>2017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Proceedings of the Genetic and Evolutionary Computation Conference. 2017. ACM.</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PSO-based parameters selection for the bilateral filter in image </a:t>
                      </a:r>
                      <a:r>
                        <a:rPr lang="en-US" sz="1400" i="1" dirty="0" err="1">
                          <a:effectLst/>
                          <a:latin typeface="Times New Roman" panose="02020603050405020304" pitchFamily="18" charset="0"/>
                          <a:ea typeface="Calibri" panose="020F0502020204030204" pitchFamily="34" charset="0"/>
                          <a:cs typeface="Arial" panose="020B0604020202020204" pitchFamily="34" charset="0"/>
                        </a:rPr>
                        <a:t>denoising</a:t>
                      </a:r>
                      <a:r>
                        <a:rPr lang="en-US" sz="1400" dirty="0">
                          <a:effectLst/>
                          <a:latin typeface="Times New Roman" panose="02020603050405020304" pitchFamily="18"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انتخاب پارامترهای بهینه برای فیلتر دوطرفه با الگوریتم تراکم ذرات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الگوریتم تراکم ذرات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1079504">
                <a:tc>
                  <a:txBody>
                    <a:bodyPr/>
                    <a:lstStyle/>
                    <a:p>
                      <a:pPr algn="ctr" rtl="1">
                        <a:lnSpc>
                          <a:spcPct val="107000"/>
                        </a:lnSpc>
                        <a:spcAft>
                          <a:spcPts val="0"/>
                        </a:spcAft>
                      </a:pP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Manvi</a:t>
                      </a: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a.g.</a:t>
                      </a:r>
                      <a:endParaRPr lang="en-US" sz="14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International Conference on Soft Computing Applications in Wireless Communication</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Restoration of Ultrasound Images using Ant Colony Optimization Approach</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بازسازی با تکنیک </a:t>
                      </a:r>
                      <a:r>
                        <a:rPr lang="en-US" sz="1400" dirty="0">
                          <a:effectLst/>
                          <a:latin typeface="Times New Roman" panose="02020603050405020304" pitchFamily="18" charset="0"/>
                          <a:ea typeface="Calibri" panose="020F0502020204030204" pitchFamily="34" charset="0"/>
                          <a:cs typeface="B Nazanin" panose="00000400000000000000" pitchFamily="2" charset="-78"/>
                        </a:rPr>
                        <a:t>BID</a:t>
                      </a:r>
                      <a:r>
                        <a:rPr lang="fa-IR" sz="1400" dirty="0">
                          <a:effectLst/>
                          <a:latin typeface="Times New Roman" panose="02020603050405020304" pitchFamily="18" charset="0"/>
                          <a:ea typeface="Calibri" panose="020F0502020204030204" pitchFamily="34" charset="0"/>
                          <a:cs typeface="B Nazanin" panose="00000400000000000000" pitchFamily="2" charset="-78"/>
                        </a:rPr>
                        <a:t> و رفع اثرات پیچشی در لبه ها با شناسایی لبه ها توسط </a:t>
                      </a:r>
                      <a:r>
                        <a:rPr lang="en-US" sz="1400" dirty="0">
                          <a:effectLst/>
                          <a:latin typeface="Times New Roman" panose="02020603050405020304" pitchFamily="18" charset="0"/>
                          <a:ea typeface="Calibri" panose="020F0502020204030204" pitchFamily="34" charset="0"/>
                          <a:cs typeface="B Nazanin" panose="00000400000000000000" pitchFamily="2" charset="-78"/>
                        </a:rPr>
                        <a:t>ACO</a:t>
                      </a:r>
                      <a:r>
                        <a:rPr lang="fa-IR" sz="1400" dirty="0">
                          <a:effectLst/>
                          <a:latin typeface="Times New Roman" panose="02020603050405020304" pitchFamily="18" charset="0"/>
                          <a:ea typeface="Calibri" panose="020F0502020204030204" pitchFamily="34" charset="0"/>
                          <a:cs typeface="B Nazanin" panose="00000400000000000000" pitchFamily="2" charset="-78"/>
                        </a:rPr>
                        <a:t> و استفاده از تابع لبه تنگ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بهینه سازی کلونی مورچه </a:t>
                      </a:r>
                      <a:r>
                        <a:rPr lang="en-US" sz="1400">
                          <a:effectLst/>
                          <a:latin typeface="Times New Roman" panose="02020603050405020304" pitchFamily="18" charset="0"/>
                          <a:ea typeface="Calibri" panose="020F0502020204030204" pitchFamily="34" charset="0"/>
                          <a:cs typeface="B Nazanin" panose="00000400000000000000" pitchFamily="2" charset="-78"/>
                        </a:rPr>
                        <a:t>ACO</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بازسازی تصاویر </a:t>
                      </a:r>
                      <a:r>
                        <a:rPr lang="fa-IR" sz="1400">
                          <a:effectLst/>
                          <a:latin typeface="Calibri" panose="020F0502020204030204" pitchFamily="34" charset="0"/>
                          <a:ea typeface="Calibri" panose="020F0502020204030204" pitchFamily="34" charset="0"/>
                          <a:cs typeface="B Nazanin" panose="00000400000000000000" pitchFamily="2" charset="-78"/>
                        </a:rPr>
                        <a:t>سونوگرافی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1437636">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Dou, L., et al.</a:t>
                      </a: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2017</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Arial" panose="020B0604020202020204" pitchFamily="34" charset="0"/>
                        </a:rPr>
                        <a:t>in Ninth International Conference on Digital Image Processing (ICDIP 2017). 2017. International Society for Optics and Photonics</a:t>
                      </a:r>
                      <a:endParaRPr lang="en-US" sz="140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XB Niloofar" panose="02000503080000020003" pitchFamily="2" charset="-78"/>
                          <a:ea typeface="Calibri" panose="020F0502020204030204" pitchFamily="34" charset="0"/>
                          <a:cs typeface="Arial" panose="020B0604020202020204" pitchFamily="34" charset="0"/>
                        </a:rPr>
                        <a:t>Image de-noising based on mathematical morphology and multi-objective particle swarm optimization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XB Niloofar" panose="02000503080000020003" pitchFamily="2" charset="-78"/>
                          <a:ea typeface="Calibri" panose="020F0502020204030204" pitchFamily="34" charset="0"/>
                          <a:cs typeface="B Nazanin" panose="00000400000000000000" pitchFamily="2" charset="-78"/>
                        </a:rPr>
                        <a:t>کاهش نویز با بکارگیری عملیات مورفولوژیکی و الگوریتم تراکم ذرات چند هدفه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الگوریتم تراکم ذرات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کاهش نویز</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806264">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Bilal, M., M.F.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Wyne</a:t>
                      </a: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 and M.A.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Jaffar</a:t>
                      </a:r>
                      <a:endParaRPr lang="en-US" sz="14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2016</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Congress on. </a:t>
                      </a:r>
                      <a:r>
                        <a:rPr lang="ar-SA" sz="1400" i="0">
                          <a:effectLst/>
                          <a:latin typeface="Times New Roman" panose="02020603050405020304" pitchFamily="18" charset="0"/>
                          <a:ea typeface="Calibri" panose="020F0502020204030204" pitchFamily="34" charset="0"/>
                          <a:cs typeface="Arial" panose="020B0604020202020204" pitchFamily="34" charset="0"/>
                        </a:rPr>
                        <a:t>2016</a:t>
                      </a:r>
                      <a:r>
                        <a:rPr lang="en-US" sz="1400" i="0">
                          <a:effectLst/>
                          <a:latin typeface="Times New Roman" panose="02020603050405020304" pitchFamily="18" charset="0"/>
                          <a:ea typeface="Calibri" panose="020F0502020204030204" pitchFamily="34" charset="0"/>
                          <a:cs typeface="Arial" panose="020B0604020202020204" pitchFamily="34" charset="0"/>
                        </a:rPr>
                        <a:t>. IEEE</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Image restoration by multivariate-stochastic optimization using improved particle swarm algorithm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یک ابرلایه­ی بهین برای ارتقای فرایند جستجو ایجاد می شود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الگوریتم </a:t>
                      </a:r>
                      <a:r>
                        <a:rPr lang="en-US" sz="1400">
                          <a:effectLst/>
                          <a:latin typeface="Times New Roman" panose="02020603050405020304" pitchFamily="18" charset="0"/>
                          <a:ea typeface="Calibri" panose="020F0502020204030204" pitchFamily="34" charset="0"/>
                          <a:cs typeface="B Nazanin" panose="00000400000000000000" pitchFamily="2" charset="-78"/>
                        </a:rPr>
                        <a:t>PSO</a:t>
                      </a:r>
                      <a:r>
                        <a:rPr lang="fa-IR" sz="1400">
                          <a:effectLst/>
                          <a:latin typeface="Times New Roman" panose="02020603050405020304" pitchFamily="18" charset="0"/>
                          <a:ea typeface="Calibri" panose="020F0502020204030204" pitchFamily="34" charset="0"/>
                          <a:cs typeface="B Nazanin" panose="00000400000000000000" pitchFamily="2" charset="-78"/>
                        </a:rPr>
                        <a:t> بهبود یافته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Times New Roman" panose="02020603050405020304" pitchFamily="18" charset="0"/>
                          <a:ea typeface="Calibri" panose="020F0502020204030204" pitchFamily="34" charset="0"/>
                          <a:cs typeface="B Nazanin" panose="00000400000000000000" pitchFamily="2" charset="-78"/>
                        </a:rPr>
                        <a:t>بازسازی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1285089">
                <a:tc>
                  <a:txBody>
                    <a:bodyPr/>
                    <a:lstStyle/>
                    <a:p>
                      <a:pPr algn="ctr" rtl="1">
                        <a:lnSpc>
                          <a:spcPct val="107000"/>
                        </a:lnSpc>
                        <a:spcAft>
                          <a:spcPts val="0"/>
                        </a:spcAft>
                      </a:pP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Sakthidasan</a:t>
                      </a:r>
                      <a:r>
                        <a:rPr lang="en-US" sz="1400" i="0" dirty="0">
                          <a:effectLst/>
                          <a:latin typeface="Times New Roman" panose="02020603050405020304" pitchFamily="18" charset="0"/>
                          <a:ea typeface="Calibri" panose="020F0502020204030204" pitchFamily="34" charset="0"/>
                          <a:cs typeface="Times New Roman" panose="02020603050405020304" pitchFamily="18" charset="0"/>
                        </a:rPr>
                        <a:t>, K. and N.V. </a:t>
                      </a:r>
                      <a:r>
                        <a:rPr lang="en-US" sz="1400" i="0" dirty="0" err="1">
                          <a:effectLst/>
                          <a:latin typeface="Times New Roman" panose="02020603050405020304" pitchFamily="18" charset="0"/>
                          <a:ea typeface="Calibri" panose="020F0502020204030204" pitchFamily="34" charset="0"/>
                          <a:cs typeface="Times New Roman" panose="02020603050405020304" pitchFamily="18" charset="0"/>
                        </a:rPr>
                        <a:t>Nagappan</a:t>
                      </a:r>
                      <a:endParaRPr lang="en-US" sz="1400" i="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2016</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Arial" panose="020B0604020202020204" pitchFamily="34" charset="0"/>
                        </a:rPr>
                        <a:t>Computers &amp; Electrical Engineering</a:t>
                      </a:r>
                      <a:endParaRPr lang="en-US" sz="140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dirty="0">
                          <a:effectLst/>
                          <a:latin typeface="Times New Roman" panose="02020603050405020304" pitchFamily="18" charset="0"/>
                          <a:ea typeface="Calibri" panose="020F0502020204030204" pitchFamily="34" charset="0"/>
                          <a:cs typeface="Arial" panose="020B0604020202020204" pitchFamily="34" charset="0"/>
                        </a:rPr>
                        <a:t>Noise free image restoration using hybrid filter with adaptive genetic algorithm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حذف نویز تصویر با بکارگیری فیلتر ترکیبی با الگوریتم ژنتیک تطبیقی و بازسازی با ترکیب </a:t>
                      </a:r>
                      <a:r>
                        <a:rPr lang="fa-IR" sz="1400" dirty="0">
                          <a:effectLst/>
                          <a:latin typeface="Times New Roman" panose="02020603050405020304" pitchFamily="18" charset="0"/>
                          <a:ea typeface="Calibri" panose="020F0502020204030204" pitchFamily="34" charset="0"/>
                          <a:cs typeface="B Nazanin" panose="00000400000000000000" pitchFamily="2" charset="-78"/>
                        </a:rPr>
                        <a:t>الگوریتم </a:t>
                      </a:r>
                      <a:r>
                        <a:rPr lang="en-US" sz="1400" dirty="0">
                          <a:effectLst/>
                          <a:latin typeface="Times New Roman" panose="02020603050405020304" pitchFamily="18" charset="0"/>
                          <a:ea typeface="Calibri" panose="020F0502020204030204" pitchFamily="34" charset="0"/>
                          <a:cs typeface="B Nazanin" panose="00000400000000000000" pitchFamily="2" charset="-78"/>
                        </a:rPr>
                        <a:t>R-L</a:t>
                      </a:r>
                      <a:r>
                        <a:rPr lang="fa-IR" sz="1400" dirty="0">
                          <a:effectLst/>
                          <a:latin typeface="Times New Roman" panose="02020603050405020304" pitchFamily="18" charset="0"/>
                          <a:ea typeface="Calibri" panose="020F0502020204030204" pitchFamily="34" charset="0"/>
                          <a:cs typeface="B Nazanin" panose="00000400000000000000" pitchFamily="2" charset="-78"/>
                        </a:rPr>
                        <a:t> و</a:t>
                      </a:r>
                      <a:r>
                        <a:rPr lang="fa-IR" sz="1400" dirty="0">
                          <a:effectLst/>
                          <a:latin typeface="Calibri" panose="020F0502020204030204" pitchFamily="34" charset="0"/>
                          <a:ea typeface="Calibri" panose="020F0502020204030204" pitchFamily="34" charset="0"/>
                          <a:cs typeface="B Nazanin" panose="00000400000000000000" pitchFamily="2" charset="-78"/>
                        </a:rPr>
                        <a:t> ژنتیک تطبیقی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الگوریتم </a:t>
                      </a:r>
                      <a:r>
                        <a:rPr lang="fa-IR" sz="1400" dirty="0">
                          <a:effectLst/>
                          <a:latin typeface="Calibri" panose="020F0502020204030204" pitchFamily="34" charset="0"/>
                          <a:ea typeface="Calibri" panose="020F0502020204030204" pitchFamily="34" charset="0"/>
                          <a:cs typeface="B Nazanin" panose="00000400000000000000" pitchFamily="2" charset="-78"/>
                        </a:rPr>
                        <a:t>ژنتیک تطبیقی  </a:t>
                      </a:r>
                      <a:r>
                        <a:rPr lang="en-US" sz="1400" dirty="0">
                          <a:effectLst/>
                          <a:latin typeface="Times New Roman" panose="02020603050405020304" pitchFamily="18" charset="0"/>
                          <a:ea typeface="Calibri" panose="020F0502020204030204" pitchFamily="34" charset="0"/>
                          <a:cs typeface="B Nazanin" panose="00000400000000000000" pitchFamily="2" charset="-78"/>
                        </a:rPr>
                        <a:t>AGA</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کاهش نویز و بازسازی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31295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21</a:t>
            </a:fld>
            <a:endParaRPr lang="en-US">
              <a:solidFill>
                <a:srgbClr val="90C226"/>
              </a:solidFill>
            </a:endParaRPr>
          </a:p>
        </p:txBody>
      </p:sp>
      <p:graphicFrame>
        <p:nvGraphicFramePr>
          <p:cNvPr id="3" name="Table 2"/>
          <p:cNvGraphicFramePr>
            <a:graphicFrameLocks noGrp="1"/>
          </p:cNvGraphicFramePr>
          <p:nvPr/>
        </p:nvGraphicFramePr>
        <p:xfrm>
          <a:off x="0" y="-4"/>
          <a:ext cx="12191999" cy="5077711"/>
        </p:xfrm>
        <a:graphic>
          <a:graphicData uri="http://schemas.openxmlformats.org/drawingml/2006/table">
            <a:tbl>
              <a:tblPr rtl="1" firstRow="1" firstCol="1" bandRow="1">
                <a:tableStyleId>{5C22544A-7EE6-4342-B048-85BDC9FD1C3A}</a:tableStyleId>
              </a:tblPr>
              <a:tblGrid>
                <a:gridCol w="1634965">
                  <a:extLst>
                    <a:ext uri="{9D8B030D-6E8A-4147-A177-3AD203B41FA5}">
                      <a16:colId xmlns:a16="http://schemas.microsoft.com/office/drawing/2014/main" val="20000"/>
                    </a:ext>
                  </a:extLst>
                </a:gridCol>
                <a:gridCol w="706518">
                  <a:extLst>
                    <a:ext uri="{9D8B030D-6E8A-4147-A177-3AD203B41FA5}">
                      <a16:colId xmlns:a16="http://schemas.microsoft.com/office/drawing/2014/main" val="20001"/>
                    </a:ext>
                  </a:extLst>
                </a:gridCol>
                <a:gridCol w="2049564">
                  <a:extLst>
                    <a:ext uri="{9D8B030D-6E8A-4147-A177-3AD203B41FA5}">
                      <a16:colId xmlns:a16="http://schemas.microsoft.com/office/drawing/2014/main" val="20002"/>
                    </a:ext>
                  </a:extLst>
                </a:gridCol>
                <a:gridCol w="2683750">
                  <a:extLst>
                    <a:ext uri="{9D8B030D-6E8A-4147-A177-3AD203B41FA5}">
                      <a16:colId xmlns:a16="http://schemas.microsoft.com/office/drawing/2014/main" val="20003"/>
                    </a:ext>
                  </a:extLst>
                </a:gridCol>
                <a:gridCol w="3059197">
                  <a:extLst>
                    <a:ext uri="{9D8B030D-6E8A-4147-A177-3AD203B41FA5}">
                      <a16:colId xmlns:a16="http://schemas.microsoft.com/office/drawing/2014/main" val="20004"/>
                    </a:ext>
                  </a:extLst>
                </a:gridCol>
                <a:gridCol w="1001192">
                  <a:extLst>
                    <a:ext uri="{9D8B030D-6E8A-4147-A177-3AD203B41FA5}">
                      <a16:colId xmlns:a16="http://schemas.microsoft.com/office/drawing/2014/main" val="20005"/>
                    </a:ext>
                  </a:extLst>
                </a:gridCol>
                <a:gridCol w="1056813">
                  <a:extLst>
                    <a:ext uri="{9D8B030D-6E8A-4147-A177-3AD203B41FA5}">
                      <a16:colId xmlns:a16="http://schemas.microsoft.com/office/drawing/2014/main" val="20006"/>
                    </a:ext>
                  </a:extLst>
                </a:gridCol>
              </a:tblGrid>
              <a:tr h="579176">
                <a:tc>
                  <a:txBody>
                    <a:bodyPr/>
                    <a:lstStyle/>
                    <a:p>
                      <a:pPr algn="ctr" rtl="1">
                        <a:lnSpc>
                          <a:spcPct val="107000"/>
                        </a:lnSpc>
                        <a:spcAft>
                          <a:spcPts val="0"/>
                        </a:spcAft>
                      </a:pPr>
                      <a:r>
                        <a:rPr lang="fa-IR" sz="1400" dirty="0">
                          <a:effectLst/>
                          <a:latin typeface="Times New Roman" panose="02020603050405020304" pitchFamily="18" charset="0"/>
                          <a:cs typeface="B Nazanin" panose="00000400000000000000" pitchFamily="2" charset="-78"/>
                        </a:rPr>
                        <a:t>نام مولف</a:t>
                      </a:r>
                      <a:endParaRPr lang="en-US" sz="1400" dirty="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سال</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مجله­­ی علمی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عنوان</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روش</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الگوریتم فراابتکاری</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tc>
                  <a:txBody>
                    <a:bodyPr/>
                    <a:lstStyle/>
                    <a:p>
                      <a:pPr algn="ctr" rtl="1">
                        <a:lnSpc>
                          <a:spcPct val="107000"/>
                        </a:lnSpc>
                        <a:spcAft>
                          <a:spcPts val="0"/>
                        </a:spcAft>
                      </a:pPr>
                      <a:r>
                        <a:rPr lang="ar-SA" sz="1400">
                          <a:effectLst/>
                          <a:latin typeface="Times New Roman" panose="02020603050405020304" pitchFamily="18" charset="0"/>
                          <a:cs typeface="B Nazanin" panose="00000400000000000000" pitchFamily="2" charset="-78"/>
                        </a:rPr>
                        <a:t>کاربرد</a:t>
                      </a:r>
                      <a:endParaRPr lang="en-US" sz="1400">
                        <a:effectLst/>
                        <a:latin typeface="Times New Roman" panose="02020603050405020304" pitchFamily="18" charset="0"/>
                        <a:ea typeface="Calibri" panose="020F0502020204030204" pitchFamily="34" charset="0"/>
                        <a:cs typeface="B Nazanin" panose="00000400000000000000" pitchFamily="2" charset="-78"/>
                      </a:endParaRPr>
                    </a:p>
                  </a:txBody>
                  <a:tcPr marL="61208" marR="61208" marT="0" marB="0"/>
                </a:tc>
                <a:extLst>
                  <a:ext uri="{0D108BD9-81ED-4DB2-BD59-A6C34878D82A}">
                    <a16:rowId xmlns:a16="http://schemas.microsoft.com/office/drawing/2014/main" val="10000"/>
                  </a:ext>
                </a:extLst>
              </a:tr>
              <a:tr h="590831">
                <a:tc>
                  <a:txBody>
                    <a:bodyPr/>
                    <a:lstStyle/>
                    <a:p>
                      <a:pPr algn="ctr" rtl="1">
                        <a:lnSpc>
                          <a:spcPct val="107000"/>
                        </a:lnSpc>
                        <a:spcAft>
                          <a:spcPts val="0"/>
                        </a:spcAft>
                      </a:pPr>
                      <a:r>
                        <a:rPr lang="en-US" sz="1400" dirty="0" err="1">
                          <a:effectLst/>
                          <a:latin typeface="Times New Roman" panose="02020603050405020304" pitchFamily="18" charset="0"/>
                          <a:ea typeface="Calibri" panose="020F0502020204030204" pitchFamily="34" charset="0"/>
                          <a:cs typeface="Arial" panose="020B0604020202020204" pitchFamily="34" charset="0"/>
                        </a:rPr>
                        <a:t>Babu</a:t>
                      </a:r>
                      <a:r>
                        <a:rPr lang="en-US" sz="1400" dirty="0">
                          <a:effectLst/>
                          <a:latin typeface="Times New Roman" panose="02020603050405020304" pitchFamily="18" charset="0"/>
                          <a:ea typeface="Calibri" panose="020F0502020204030204" pitchFamily="34" charset="0"/>
                          <a:cs typeface="Arial" panose="020B0604020202020204" pitchFamily="34" charset="0"/>
                        </a:rPr>
                        <a:t>, R.K. and K. </a:t>
                      </a:r>
                      <a:r>
                        <a:rPr lang="en-US" sz="1400" dirty="0" err="1">
                          <a:effectLst/>
                          <a:latin typeface="Times New Roman" panose="02020603050405020304" pitchFamily="18" charset="0"/>
                          <a:ea typeface="Calibri" panose="020F0502020204030204" pitchFamily="34" charset="0"/>
                          <a:cs typeface="Arial" panose="020B0604020202020204" pitchFamily="34" charset="0"/>
                        </a:rPr>
                        <a:t>Sunitha</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0"/>
                        </a:spcAft>
                      </a:pPr>
                      <a:r>
                        <a:rPr lang="fa-IR" sz="1400" dirty="0">
                          <a:effectLst/>
                          <a:latin typeface="Times New Roman" panose="02020603050405020304" pitchFamily="18" charset="0"/>
                          <a:ea typeface="Calibri" panose="020F0502020204030204" pitchFamily="34" charset="0"/>
                          <a:cs typeface="B Nazanin" panose="00000400000000000000" pitchFamily="2" charset="-78"/>
                        </a:rPr>
                        <a:t>2015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Journal of Computer Science</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Enhancing digital images through cuckoo search algorithm in combination with morphological operation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اخذ بهترین کنتراست با</a:t>
                      </a:r>
                      <a:r>
                        <a:rPr lang="en-US" sz="1400" dirty="0">
                          <a:effectLst/>
                          <a:latin typeface="Calibri" panose="020F0502020204030204" pitchFamily="34" charset="0"/>
                          <a:ea typeface="Calibri" panose="020F0502020204030204" pitchFamily="34" charset="0"/>
                          <a:cs typeface="B Nazanin" panose="00000400000000000000" pitchFamily="2" charset="-78"/>
                        </a:rPr>
                        <a:t>CS </a:t>
                      </a:r>
                      <a:r>
                        <a:rPr lang="fa-IR" sz="1400" dirty="0">
                          <a:effectLst/>
                          <a:latin typeface="Calibri" panose="020F0502020204030204" pitchFamily="34" charset="0"/>
                          <a:ea typeface="Calibri" panose="020F0502020204030204" pitchFamily="34" charset="0"/>
                          <a:cs typeface="B Nazanin" panose="00000400000000000000" pitchFamily="2" charset="-78"/>
                        </a:rPr>
                        <a:t> و سپس عملیات مورفولوژیکی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جستجوی فاخته </a:t>
                      </a:r>
                      <a:r>
                        <a:rPr lang="en-US" sz="1400">
                          <a:effectLst/>
                          <a:latin typeface="Times New Roman" panose="02020603050405020304" pitchFamily="18" charset="0"/>
                          <a:ea typeface="Calibri" panose="020F0502020204030204" pitchFamily="34" charset="0"/>
                          <a:cs typeface="B Nazanin" panose="00000400000000000000" pitchFamily="2" charset="-78"/>
                        </a:rPr>
                        <a:t>CS</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XBNiloofar"/>
                          <a:ea typeface="Calibri" panose="020F0502020204030204" pitchFamily="34" charset="0"/>
                          <a:cs typeface="B Nazanin" panose="00000400000000000000" pitchFamily="2" charset="-78"/>
                        </a:rPr>
                        <a:t>افزایش کنتراست تصویر </a:t>
                      </a:r>
                      <a:r>
                        <a:rPr lang="fa-IR" sz="1400" dirty="0">
                          <a:effectLst/>
                          <a:latin typeface="XBNiloofar"/>
                          <a:ea typeface="Calibri" panose="020F0502020204030204" pitchFamily="34" charset="0"/>
                          <a:cs typeface="B Nazanin" panose="00000400000000000000" pitchFamily="2" charset="-78"/>
                        </a:rPr>
                        <a:t>(</a:t>
                      </a:r>
                      <a:r>
                        <a:rPr lang="ar-SA" sz="1400" dirty="0">
                          <a:effectLst/>
                          <a:latin typeface="XBNiloofar"/>
                          <a:ea typeface="Calibri" panose="020F0502020204030204" pitchFamily="34" charset="0"/>
                          <a:cs typeface="B Nazanin" panose="00000400000000000000" pitchFamily="2" charset="-78"/>
                        </a:rPr>
                        <a:t>ارتقای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1079504">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Singh, R.P. and M. Dixit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International Journal of Signal Processing</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Histogram equalization: a strong technique for image enhancement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مقایسه روش های متعادل سازی هیستوگرام</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بهبود کنتراست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1079504">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Xuanhua, L., et 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a:effectLst/>
                          <a:latin typeface="Times New Roman" panose="02020603050405020304" pitchFamily="18" charset="0"/>
                          <a:ea typeface="Calibri" panose="020F0502020204030204" pitchFamily="34" charset="0"/>
                          <a:cs typeface="B Nazanin" panose="00000400000000000000" pitchFamily="2" charset="-78"/>
                        </a:rPr>
                        <a:t>2013</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0"/>
                        </a:spcAft>
                      </a:pPr>
                      <a:r>
                        <a:rPr lang="en-US" sz="1400" i="0">
                          <a:effectLst/>
                          <a:latin typeface="Times New Roman" panose="02020603050405020304" pitchFamily="18" charset="0"/>
                          <a:ea typeface="Calibri" panose="020F0502020204030204" pitchFamily="34" charset="0"/>
                          <a:cs typeface="Arial" panose="020B0604020202020204" pitchFamily="34" charset="0"/>
                        </a:rPr>
                        <a:t>Fourth International Conference on. </a:t>
                      </a:r>
                      <a:r>
                        <a:rPr lang="ar-SA" sz="1400" i="0">
                          <a:effectLst/>
                          <a:latin typeface="Times New Roman" panose="02020603050405020304" pitchFamily="18" charset="0"/>
                          <a:ea typeface="Calibri" panose="020F0502020204030204" pitchFamily="34" charset="0"/>
                          <a:cs typeface="Arial" panose="020B0604020202020204" pitchFamily="34" charset="0"/>
                        </a:rPr>
                        <a:t>2013</a:t>
                      </a:r>
                      <a:r>
                        <a:rPr lang="en-US" sz="1400" i="0">
                          <a:effectLst/>
                          <a:latin typeface="Times New Roman" panose="02020603050405020304" pitchFamily="18" charset="0"/>
                          <a:ea typeface="Calibri" panose="020F0502020204030204" pitchFamily="34" charset="0"/>
                          <a:cs typeface="Arial" panose="020B0604020202020204" pitchFamily="34" charset="0"/>
                        </a:rPr>
                        <a:t> IEEE</a:t>
                      </a:r>
                      <a:endParaRPr lang="en-US" sz="1400" i="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Image Enhancement Using Hybrid Intelligent Optimization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استفاده از آنتروپی و اطلاعات لبه­ی تصویر بعنوان معیار هدف</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الگوریتم تغذیه­ی باکتری و بهینه سازی تراکم ذرات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a:effectLst/>
                          <a:latin typeface="XBNiloofar"/>
                          <a:ea typeface="Calibri" panose="020F0502020204030204" pitchFamily="34" charset="0"/>
                          <a:cs typeface="B Nazanin" panose="00000400000000000000" pitchFamily="2" charset="-78"/>
                        </a:rPr>
                        <a:t>افزایش کنتراست تصویر </a:t>
                      </a:r>
                      <a:r>
                        <a:rPr lang="fa-IR" sz="1400">
                          <a:effectLst/>
                          <a:latin typeface="XBNiloofar"/>
                          <a:ea typeface="Calibri" panose="020F0502020204030204" pitchFamily="34" charset="0"/>
                          <a:cs typeface="B Nazanin" panose="00000400000000000000" pitchFamily="2" charset="-78"/>
                        </a:rPr>
                        <a:t>(</a:t>
                      </a:r>
                      <a:r>
                        <a:rPr lang="ar-SA" sz="1400">
                          <a:effectLst/>
                          <a:latin typeface="XBNiloofar"/>
                          <a:ea typeface="Calibri" panose="020F0502020204030204" pitchFamily="34" charset="0"/>
                          <a:cs typeface="B Nazanin" panose="00000400000000000000" pitchFamily="2" charset="-78"/>
                        </a:rPr>
                        <a:t>ارتقای تصویر)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1437636">
                <a:tc>
                  <a:txBody>
                    <a:bodyPr/>
                    <a:lstStyle/>
                    <a:p>
                      <a:pPr algn="ctr" rtl="1">
                        <a:lnSpc>
                          <a:spcPct val="107000"/>
                        </a:lnSpc>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Gorai, A. and A. Ghosh</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400" dirty="0">
                          <a:effectLst/>
                          <a:latin typeface="Times New Roman" panose="02020603050405020304" pitchFamily="18" charset="0"/>
                          <a:ea typeface="Calibri" panose="020F0502020204030204" pitchFamily="34" charset="0"/>
                          <a:cs typeface="B Nazanin" panose="00000400000000000000" pitchFamily="2" charset="-78"/>
                        </a:rPr>
                        <a:t>2009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en-US" sz="1400" i="0" dirty="0">
                          <a:effectLst/>
                          <a:latin typeface="Times New Roman" panose="02020603050405020304" pitchFamily="18" charset="0"/>
                          <a:ea typeface="Calibri" panose="020F0502020204030204" pitchFamily="34" charset="0"/>
                          <a:cs typeface="Arial" panose="020B0604020202020204" pitchFamily="34" charset="0"/>
                        </a:rPr>
                        <a:t>World Congress on.2009. IEEE</a:t>
                      </a:r>
                      <a:endParaRPr lang="en-US" sz="140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en-US" sz="1400" i="1">
                          <a:effectLst/>
                          <a:latin typeface="Times New Roman" panose="02020603050405020304" pitchFamily="18" charset="0"/>
                          <a:ea typeface="Calibri" panose="020F0502020204030204" pitchFamily="34" charset="0"/>
                          <a:cs typeface="Arial" panose="020B0604020202020204" pitchFamily="34" charset="0"/>
                        </a:rPr>
                        <a:t>Gray-level image enhancement by particle swarm optimization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07000"/>
                        </a:lnSpc>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استفاده از آنتروپی و اطلاعات لبه­ی تصویر بعنوان معیار هدف</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solidFill>
                            <a:srgbClr val="222222"/>
                          </a:solidFill>
                          <a:effectLst/>
                          <a:latin typeface="Arial" panose="020B0604020202020204" pitchFamily="34" charset="0"/>
                          <a:ea typeface="Calibri" panose="020F0502020204030204" pitchFamily="34" charset="0"/>
                          <a:cs typeface="B Nazanin" panose="00000400000000000000" pitchFamily="2" charset="-78"/>
                        </a:rPr>
                        <a:t>تراکم ذرات </a:t>
                      </a:r>
                      <a:r>
                        <a:rPr lang="fa-IR" sz="1400">
                          <a:solidFill>
                            <a:srgbClr val="222222"/>
                          </a:solidFill>
                          <a:effectLst/>
                          <a:latin typeface="Calibri" panose="020F0502020204030204" pitchFamily="34" charset="0"/>
                          <a:ea typeface="Calibri" panose="020F0502020204030204" pitchFamily="34" charset="0"/>
                          <a:cs typeface="B Nazanin" panose="00000400000000000000" pitchFamily="2" charset="-78"/>
                        </a:rPr>
                        <a:t> </a:t>
                      </a:r>
                      <a:r>
                        <a:rPr lang="en-US" sz="1400">
                          <a:effectLst/>
                          <a:latin typeface="Times New Roman" panose="02020603050405020304" pitchFamily="18" charset="0"/>
                          <a:ea typeface="Calibri" panose="020F0502020204030204" pitchFamily="34" charset="0"/>
                          <a:cs typeface="B Nazanin" panose="00000400000000000000" pitchFamily="2" charset="-78"/>
                        </a:rPr>
                        <a:t>PSO</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ar-SA" sz="1400" dirty="0">
                          <a:effectLst/>
                          <a:latin typeface="XBNiloofar"/>
                          <a:ea typeface="Calibri" panose="020F0502020204030204" pitchFamily="34" charset="0"/>
                          <a:cs typeface="B Nazanin" panose="00000400000000000000" pitchFamily="2" charset="-78"/>
                        </a:rPr>
                        <a:t>افزایش کنتراست تصویر </a:t>
                      </a:r>
                      <a:r>
                        <a:rPr lang="fa-IR" sz="1400" dirty="0">
                          <a:effectLst/>
                          <a:latin typeface="XBNiloofar"/>
                          <a:ea typeface="Calibri" panose="020F0502020204030204" pitchFamily="34" charset="0"/>
                          <a:cs typeface="B Nazanin" panose="00000400000000000000" pitchFamily="2" charset="-78"/>
                        </a:rPr>
                        <a:t>(</a:t>
                      </a:r>
                      <a:r>
                        <a:rPr lang="ar-SA" sz="1400" dirty="0">
                          <a:effectLst/>
                          <a:latin typeface="XBNiloofar"/>
                          <a:ea typeface="Calibri" panose="020F0502020204030204" pitchFamily="34" charset="0"/>
                          <a:cs typeface="B Nazanin" panose="00000400000000000000" pitchFamily="2" charset="-78"/>
                        </a:rPr>
                        <a:t>ارتقای تصویر)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1979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22</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687896" y="1285850"/>
            <a:ext cx="8586105" cy="711605"/>
          </a:xfrm>
          <a:prstGeom prst="rect">
            <a:avLst/>
          </a:prstGeom>
          <a:noFill/>
        </p:spPr>
        <p:txBody>
          <a:bodyPr wrap="square">
            <a:spAutoFit/>
          </a:bodyPr>
          <a:lstStyle/>
          <a:p>
            <a:pPr algn="just"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9E0404-87B8-BF5E-8109-B6BEDF0E730E}"/>
              </a:ext>
            </a:extLst>
          </p:cNvPr>
          <p:cNvSpPr txBox="1"/>
          <p:nvPr/>
        </p:nvSpPr>
        <p:spPr>
          <a:xfrm>
            <a:off x="1043999" y="1540670"/>
            <a:ext cx="7889845" cy="3387338"/>
          </a:xfrm>
          <a:prstGeom prst="rect">
            <a:avLst/>
          </a:prstGeom>
          <a:noFill/>
        </p:spPr>
        <p:txBody>
          <a:bodyPr wrap="square">
            <a:spAutoFit/>
          </a:bodyPr>
          <a:lstStyle/>
          <a:p>
            <a:pPr algn="just" rtl="1">
              <a:lnSpc>
                <a:spcPct val="107000"/>
              </a:lnSpc>
              <a:spcAft>
                <a:spcPts val="800"/>
              </a:spcAft>
            </a:pPr>
            <a:r>
              <a:rPr lang="en-US" sz="1800" b="1" dirty="0">
                <a:effectLst/>
                <a:latin typeface="IRLotus"/>
                <a:ea typeface="Calibri" panose="020F0502020204030204" pitchFamily="34" charset="0"/>
                <a:cs typeface="Arial" panose="020B0604020202020204" pitchFamily="34" charset="0"/>
              </a:rPr>
              <a:t> </a:t>
            </a:r>
            <a:r>
              <a:rPr lang="ar-SA" sz="1800" b="1" dirty="0">
                <a:effectLst/>
                <a:latin typeface="IRLotus"/>
                <a:ea typeface="Calibri" panose="020F0502020204030204" pitchFamily="34" charset="0"/>
                <a:cs typeface="Arial" panose="020B0604020202020204" pitchFamily="34" charset="0"/>
              </a:rPr>
              <a:t>کرمی و تفکری فیلتری را برای حذف نویز پیشنهاد کردند. برای طراحی این فیلتر ماسکی با اندازه ثابت ساختند و از تابع کوشی تعمیم یافته  </a:t>
            </a:r>
            <a:r>
              <a:rPr lang="en-US" sz="1800" b="1" dirty="0">
                <a:effectLst/>
                <a:latin typeface="IRLotus"/>
                <a:ea typeface="Calibri" panose="020F0502020204030204" pitchFamily="34" charset="0"/>
                <a:cs typeface="Arial" panose="020B0604020202020204" pitchFamily="34" charset="0"/>
              </a:rPr>
              <a:t>GC </a:t>
            </a:r>
            <a:r>
              <a:rPr lang="ar-SA" sz="1800" b="1" dirty="0">
                <a:effectLst/>
                <a:latin typeface="IRLotus"/>
                <a:ea typeface="Calibri" panose="020F0502020204030204" pitchFamily="34" charset="0"/>
                <a:cs typeface="Arial" panose="020B0604020202020204" pitchFamily="34" charset="0"/>
              </a:rPr>
              <a:t>در آن استفاده کردند و متوجه شدند که عملکرد </a:t>
            </a:r>
            <a:r>
              <a:rPr lang="en-US" sz="1800" b="1" dirty="0">
                <a:effectLst/>
                <a:latin typeface="IRLotus"/>
                <a:ea typeface="Calibri" panose="020F0502020204030204" pitchFamily="34" charset="0"/>
                <a:cs typeface="Arial" panose="020B0604020202020204" pitchFamily="34" charset="0"/>
              </a:rPr>
              <a:t>GC </a:t>
            </a:r>
            <a:r>
              <a:rPr lang="ar-SA" sz="1800" b="1" dirty="0">
                <a:effectLst/>
                <a:latin typeface="IRLotus"/>
                <a:ea typeface="Calibri" panose="020F0502020204030204" pitchFamily="34" charset="0"/>
                <a:cs typeface="Arial" panose="020B0604020202020204" pitchFamily="34" charset="0"/>
              </a:rPr>
              <a:t>می تواند در حذف نویز گاوسی موثر باشد. </a:t>
            </a:r>
            <a:endParaRPr lang="fa-IR" sz="1800" b="1" dirty="0">
              <a:effectLst/>
              <a:latin typeface="IRLotus"/>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IRLotus"/>
                <a:ea typeface="Calibri" panose="020F0502020204030204" pitchFamily="34" charset="0"/>
                <a:cs typeface="Arial" panose="020B0604020202020204" pitchFamily="34" charset="0"/>
              </a:rPr>
              <a:t>با اعمال این فیلتر بر روی تصاویر مختلف نویز می توان نتیجه گرفت که اندازه ماسک تاثیر عمده ای بر عملکرد فیلتر دارد. در این مقاله یک ماسک طراحی شده و پارامترهای تابع </a:t>
            </a:r>
            <a:r>
              <a:rPr lang="en-US" sz="1800" b="1" dirty="0">
                <a:effectLst/>
                <a:latin typeface="IRLotus"/>
                <a:ea typeface="Calibri" panose="020F0502020204030204" pitchFamily="34" charset="0"/>
                <a:cs typeface="Arial" panose="020B0604020202020204" pitchFamily="34" charset="0"/>
              </a:rPr>
              <a:t>GC </a:t>
            </a:r>
            <a:r>
              <a:rPr lang="ar-SA" sz="1800" b="1" dirty="0">
                <a:effectLst/>
                <a:latin typeface="IRLotus"/>
                <a:ea typeface="Calibri" panose="020F0502020204030204" pitchFamily="34" charset="0"/>
                <a:cs typeface="Arial" panose="020B0604020202020204" pitchFamily="34" charset="0"/>
              </a:rPr>
              <a:t>و همچنین اندازه ماسک به عنوان پارامترهایی در نظر گرفته شده است که باید بهینه شوند.</a:t>
            </a:r>
            <a:endParaRPr lang="fa-IR" sz="1800" b="1" dirty="0">
              <a:effectLst/>
              <a:latin typeface="IRLotus"/>
              <a:ea typeface="Calibri" panose="020F0502020204030204" pitchFamily="34" charset="0"/>
              <a:cs typeface="Arial" panose="020B0604020202020204" pitchFamily="34" charset="0"/>
            </a:endParaRPr>
          </a:p>
          <a:p>
            <a:pPr algn="just" rtl="1">
              <a:lnSpc>
                <a:spcPct val="107000"/>
              </a:lnSpc>
              <a:spcAft>
                <a:spcPts val="80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دیپ سینگ و اگاروال، تکنیک بهینه سازی کلونی مورچه را روی بازسازی تصاویر سونوگرافی با استفاده از تکنیک </a:t>
            </a:r>
            <a:r>
              <a:rPr lang="en-US" sz="1800" b="1" dirty="0">
                <a:effectLst/>
                <a:latin typeface="IRLotus"/>
                <a:ea typeface="Calibri" panose="020F0502020204030204" pitchFamily="34" charset="0"/>
                <a:cs typeface="Arial" panose="020B0604020202020204" pitchFamily="34" charset="0"/>
              </a:rPr>
              <a:t>BID </a:t>
            </a:r>
            <a:r>
              <a:rPr lang="ar-SA" sz="1800" b="1" dirty="0">
                <a:effectLst/>
                <a:latin typeface="IRLotus"/>
                <a:ea typeface="Calibri" panose="020F0502020204030204" pitchFamily="34" charset="0"/>
                <a:cs typeface="Arial" panose="020B0604020202020204" pitchFamily="34" charset="0"/>
              </a:rPr>
              <a:t>اعمال کردند.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7908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9442"/>
            <a:ext cx="8596668" cy="609600"/>
          </a:xfrm>
        </p:spPr>
        <p:txBody>
          <a:bodyPr>
            <a:normAutofit/>
          </a:bodyPr>
          <a:lstStyle/>
          <a:p>
            <a:pPr algn="ctr" rtl="1"/>
            <a:r>
              <a:rPr lang="fa-IR" sz="2400" b="1" dirty="0">
                <a:cs typeface="B Nazanin" panose="00000400000000000000" pitchFamily="2" charset="-78"/>
              </a:rPr>
              <a:t>ضرورت کاهش نویز تصویر توسط الگوریتم های فرا ابتکاری</a:t>
            </a:r>
            <a:endParaRPr lang="en-US" sz="2400" dirty="0"/>
          </a:p>
        </p:txBody>
      </p:sp>
      <p:sp>
        <p:nvSpPr>
          <p:cNvPr id="3" name="Content Placeholder 2"/>
          <p:cNvSpPr>
            <a:spLocks noGrp="1"/>
          </p:cNvSpPr>
          <p:nvPr>
            <p:ph idx="1"/>
          </p:nvPr>
        </p:nvSpPr>
        <p:spPr>
          <a:xfrm>
            <a:off x="501165" y="2309769"/>
            <a:ext cx="8596668" cy="4822162"/>
          </a:xfrm>
        </p:spPr>
        <p:txBody>
          <a:bodyPr>
            <a:normAutofit/>
          </a:bodyPr>
          <a:lstStyle/>
          <a:p>
            <a:pPr marL="0" indent="0" algn="r" rtl="1">
              <a:lnSpc>
                <a:spcPct val="150000"/>
              </a:lnSpc>
              <a:buNone/>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در حوزه­ی کاهش نویز نیز مشکلاتی از قبیل </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a:t>
            </a:r>
          </a:p>
          <a:p>
            <a:pPr algn="r" rtl="1">
              <a:lnSpc>
                <a:spcPct val="150000"/>
              </a:lnSpc>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تار شدن لبه­های تصویر</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r" rtl="1">
              <a:lnSpc>
                <a:spcPct val="150000"/>
              </a:lnSpc>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پیچیدگی محاسباتی برخی الگوریتم­ها</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r" rtl="1">
              <a:lnSpc>
                <a:spcPct val="150000"/>
              </a:lnSpc>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زمان بر بودن </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اجرای </a:t>
            </a: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برخی الگوریتم­های کاهش نویز</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r" rtl="1">
              <a:lnSpc>
                <a:spcPct val="150000"/>
              </a:lnSpc>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عدم جهت گیری مناسب برخی الگوریتم­ها </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r" rtl="1">
              <a:lnSpc>
                <a:spcPct val="150000"/>
              </a:lnSpc>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عدم حفظ کیفیت تصویر یا برخی اطلاعات تصویر از قبیل لبه­ها و خطوط</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23</a:t>
            </a:fld>
            <a:endParaRPr lang="en-US"/>
          </a:p>
        </p:txBody>
      </p:sp>
      <p:pic>
        <p:nvPicPr>
          <p:cNvPr id="5" name="Picture 4">
            <a:extLst>
              <a:ext uri="{FF2B5EF4-FFF2-40B4-BE49-F238E27FC236}">
                <a16:creationId xmlns:a16="http://schemas.microsoft.com/office/drawing/2014/main" id="{3EB8E3AB-9AF0-4B26-B209-97E8B8D71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66" y="96355"/>
            <a:ext cx="7143750" cy="1133475"/>
          </a:xfrm>
          <a:prstGeom prst="rect">
            <a:avLst/>
          </a:prstGeom>
        </p:spPr>
      </p:pic>
    </p:spTree>
    <p:extLst>
      <p:ext uri="{BB962C8B-B14F-4D97-AF65-F5344CB8AC3E}">
        <p14:creationId xmlns:p14="http://schemas.microsoft.com/office/powerpoint/2010/main" val="347293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444" y="1716947"/>
            <a:ext cx="8596668" cy="571500"/>
          </a:xfrm>
        </p:spPr>
        <p:txBody>
          <a:bodyPr>
            <a:normAutofit/>
          </a:bodyPr>
          <a:lstStyle/>
          <a:p>
            <a:pPr algn="ctr" rtl="1"/>
            <a:r>
              <a:rPr lang="fa-IR" sz="2000" b="1" dirty="0">
                <a:cs typeface="B Nazanin" panose="00000400000000000000" pitchFamily="2" charset="-78"/>
              </a:rPr>
              <a:t>ضرورت رتبه بندی فیلترهای کاهش نویز تصویر</a:t>
            </a:r>
            <a:endParaRPr lang="en-US" sz="2000" dirty="0"/>
          </a:p>
        </p:txBody>
      </p:sp>
      <p:sp>
        <p:nvSpPr>
          <p:cNvPr id="3" name="Content Placeholder 2"/>
          <p:cNvSpPr>
            <a:spLocks noGrp="1"/>
          </p:cNvSpPr>
          <p:nvPr>
            <p:ph idx="1"/>
          </p:nvPr>
        </p:nvSpPr>
        <p:spPr>
          <a:xfrm>
            <a:off x="593444" y="2967956"/>
            <a:ext cx="8596668" cy="4752974"/>
          </a:xfrm>
        </p:spPr>
        <p:txBody>
          <a:bodyPr>
            <a:normAutofit/>
          </a:bodyPr>
          <a:lstStyle/>
          <a:p>
            <a:pPr algn="r" rtl="1">
              <a:lnSpc>
                <a:spcPct val="150000"/>
              </a:lnSpc>
            </a:pPr>
            <a:r>
              <a:rPr lang="fa-IR" sz="2000" dirty="0">
                <a:solidFill>
                  <a:schemeClr val="tx1"/>
                </a:solidFill>
                <a:cs typeface="B Nazanin" panose="00000400000000000000" pitchFamily="2" charset="-78"/>
              </a:rPr>
              <a:t>عدم وجود روشی مناسب برای انتخاب فیلتر بهین متناسب با هر درجه از انحراف معیار نویز گاوسی</a:t>
            </a:r>
          </a:p>
          <a:p>
            <a:pPr algn="r" rtl="1">
              <a:lnSpc>
                <a:spcPct val="150000"/>
              </a:lnSpc>
            </a:pPr>
            <a:r>
              <a:rPr lang="fa-IR" sz="2000" dirty="0">
                <a:solidFill>
                  <a:schemeClr val="tx1"/>
                </a:solidFill>
                <a:cs typeface="B Nazanin" panose="00000400000000000000" pitchFamily="2" charset="-78"/>
              </a:rPr>
              <a:t>عدم وجود روشی برای انتخاب فیلتر مناسب با بکارگیری همزمان چندین معیار ارزیابی کیفیت تصویر </a:t>
            </a:r>
          </a:p>
          <a:p>
            <a:pPr algn="r" rtl="1">
              <a:lnSpc>
                <a:spcPct val="150000"/>
              </a:lnSpc>
            </a:pPr>
            <a:r>
              <a:rPr lang="fa-IR" sz="2000" dirty="0">
                <a:solidFill>
                  <a:schemeClr val="tx1"/>
                </a:solidFill>
                <a:cs typeface="B Nazanin" panose="00000400000000000000" pitchFamily="2" charset="-78"/>
              </a:rPr>
              <a:t>عدم وجود روشی برای رتبه بندی فیلترهای کاهش نویز</a:t>
            </a:r>
            <a:endParaRPr lang="en-US" sz="2000" dirty="0">
              <a:solidFill>
                <a:schemeClr val="tx1"/>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24</a:t>
            </a:fld>
            <a:endParaRPr lang="en-US"/>
          </a:p>
        </p:txBody>
      </p:sp>
      <p:pic>
        <p:nvPicPr>
          <p:cNvPr id="5" name="Picture 4">
            <a:extLst>
              <a:ext uri="{FF2B5EF4-FFF2-40B4-BE49-F238E27FC236}">
                <a16:creationId xmlns:a16="http://schemas.microsoft.com/office/drawing/2014/main" id="{1CAE19CA-C201-1918-B899-E726B528F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66" y="96355"/>
            <a:ext cx="7143750" cy="1133475"/>
          </a:xfrm>
          <a:prstGeom prst="rect">
            <a:avLst/>
          </a:prstGeom>
        </p:spPr>
      </p:pic>
    </p:spTree>
    <p:extLst>
      <p:ext uri="{BB962C8B-B14F-4D97-AF65-F5344CB8AC3E}">
        <p14:creationId xmlns:p14="http://schemas.microsoft.com/office/powerpoint/2010/main" val="306764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21" y="1582723"/>
            <a:ext cx="8596668" cy="581025"/>
          </a:xfrm>
        </p:spPr>
        <p:txBody>
          <a:bodyPr>
            <a:normAutofit/>
          </a:bodyPr>
          <a:lstStyle/>
          <a:p>
            <a:pPr algn="ctr" rtl="1"/>
            <a:r>
              <a:rPr lang="fa-IR" sz="2400" b="1" dirty="0">
                <a:cs typeface="B Nazanin" panose="00000400000000000000" pitchFamily="2" charset="-78"/>
              </a:rPr>
              <a:t>بهبود تصویر</a:t>
            </a:r>
            <a:r>
              <a:rPr lang="en-US" sz="2400" b="1" dirty="0">
                <a:latin typeface="Times New Roman" panose="02020603050405020304" pitchFamily="18" charset="0"/>
                <a:cs typeface="Times New Roman" panose="02020603050405020304" pitchFamily="18" charset="0"/>
              </a:rPr>
              <a:t>Image Enhancement</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461469"/>
            <a:ext cx="8596668" cy="4745963"/>
          </a:xfrm>
        </p:spPr>
        <p:txBody>
          <a:bodyPr>
            <a:normAutofit/>
          </a:bodyPr>
          <a:lstStyle/>
          <a:p>
            <a:pPr marL="0" indent="0" algn="just" rtl="1">
              <a:lnSpc>
                <a:spcPct val="150000"/>
              </a:lnSpc>
              <a:buNone/>
            </a:pP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بهبود تصویر یکی از مراحل پیش پردازش تصویر بوده و شامل دسته­ای از پردازش­ها بوده که صرفا به منظور بهبود و افزایش وضوح تصویر بکار می­رود تا تفسیر بهتری از تصاویر بدست آید. این مرحله می­تواند شامل تغییر اندازه، شفافیت، کدر یا مات بودن، تغییر کنتراست، حذف نویز و برجسته سازی لبه­های تصویر باشد. </a:t>
            </a:r>
            <a:endPar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50000"/>
              </a:lnSpc>
              <a:buNone/>
            </a:pP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تکنیک­های بهبود کیفیت تصویر به دو دسته طبقه بندی می­شوند</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p>
          <a:p>
            <a:pPr algn="just" rtl="1">
              <a:lnSpc>
                <a:spcPct val="150000"/>
              </a:lnSpc>
            </a:pP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روش­های حوزه­ی مکان</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روش­هایی هستند که به طور مستقیم بر روی پیکسل­ها کار می­کنند. </a:t>
            </a:r>
            <a:endPar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50000"/>
              </a:lnSpc>
            </a:pP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روش های </a:t>
            </a: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حوزه­ی فرکانس</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a:t>
            </a: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روش­های حوزه­ی فرکانس مبتنی بر تبدیل فوریه بوده و با وجود اینکه کارایی مناسبی دارند اما عملا در مثال­های واقعی بسیار زمان بر</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و پیچیده</a:t>
            </a:r>
            <a:r>
              <a:rPr lang="ar-SA"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هستند. </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25</a:t>
            </a:fld>
            <a:endParaRPr lang="en-US"/>
          </a:p>
        </p:txBody>
      </p:sp>
      <p:pic>
        <p:nvPicPr>
          <p:cNvPr id="5" name="Picture 4">
            <a:extLst>
              <a:ext uri="{FF2B5EF4-FFF2-40B4-BE49-F238E27FC236}">
                <a16:creationId xmlns:a16="http://schemas.microsoft.com/office/drawing/2014/main" id="{96FEE507-76A6-DFFD-4931-9CC64AFDF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35" y="300387"/>
            <a:ext cx="7143750" cy="1133475"/>
          </a:xfrm>
          <a:prstGeom prst="rect">
            <a:avLst/>
          </a:prstGeom>
        </p:spPr>
      </p:pic>
    </p:spTree>
    <p:extLst>
      <p:ext uri="{BB962C8B-B14F-4D97-AF65-F5344CB8AC3E}">
        <p14:creationId xmlns:p14="http://schemas.microsoft.com/office/powerpoint/2010/main" val="1055359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88" y="1426238"/>
            <a:ext cx="8596668" cy="632346"/>
          </a:xfrm>
        </p:spPr>
        <p:txBody>
          <a:bodyPr>
            <a:normAutofit/>
          </a:bodyPr>
          <a:lstStyle/>
          <a:p>
            <a:pPr algn="ctr" rtl="1"/>
            <a:r>
              <a:rPr lang="fa-IR" sz="2400" b="1" dirty="0">
                <a:latin typeface="Times New Roman" panose="02020603050405020304" pitchFamily="18" charset="0"/>
                <a:ea typeface="Calibri" panose="020F0502020204030204" pitchFamily="34" charset="0"/>
                <a:cs typeface="B Zar" panose="00000400000000000000" pitchFamily="2" charset="-78"/>
              </a:rPr>
              <a:t>روش پیشنهادی کاهش نویز و بازیابی تصویر با الگوریتم نهنگ</a:t>
            </a:r>
            <a:endParaRPr lang="en-US" sz="24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4388" y="2058584"/>
                <a:ext cx="8596668" cy="4799416"/>
              </a:xfrm>
            </p:spPr>
            <p:txBody>
              <a:bodyPr>
                <a:normAutofit fontScale="70000" lnSpcReduction="20000"/>
              </a:bodyPr>
              <a:lstStyle/>
              <a:p>
                <a:pPr marL="0" indent="0" algn="just" rtl="1">
                  <a:lnSpc>
                    <a:spcPct val="150000"/>
                  </a:lnSpc>
                  <a:buNone/>
                </a:pPr>
                <a:r>
                  <a:rPr lang="fa-IR" sz="23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همانطور که اشاره شد یکی از مراحل بهبود تصویر کاهش نویز می­باشد. مطالعات زیادی برای کاهش نویز تصاویر صورت گرفته است و فیلترهای مختلفی پیشنهاد شده است. با توجه به مشکلات انواع روش­های کاهش نویز که در فصل قبل اشاره شد، الگوریتم­های فرا ابتکاری در جهت رفع آنها بر آمدند. در این قسمت به کاهش نویز تصویر توسط فیلتر دوطرفه که فیلتری غیر خطی و حافظ لبه­های تصویر است پرداخته شده، سپس برای از بین بردن ماتی ایجاد شده در تصویر به بهبود الگوریتم ریچاردسون-لوسی پرداخته می­شود. </a:t>
                </a:r>
              </a:p>
              <a:p>
                <a:pPr algn="just" rtl="1">
                  <a:lnSpc>
                    <a:spcPct val="150000"/>
                  </a:lnSpc>
                  <a:spcAft>
                    <a:spcPts val="800"/>
                  </a:spcAft>
                  <a:tabLst>
                    <a:tab pos="362585" algn="r"/>
                  </a:tabLst>
                </a:pPr>
                <a:r>
                  <a:rPr lang="fa-IR" sz="2300" dirty="0">
                    <a:solidFill>
                      <a:schemeClr val="tx1"/>
                    </a:solidFill>
                    <a:latin typeface="Calibri" panose="020F0502020204030204" pitchFamily="34" charset="0"/>
                    <a:ea typeface="Calibri" panose="020F0502020204030204" pitchFamily="34" charset="0"/>
                    <a:cs typeface="B Nazanin" panose="00000400000000000000" pitchFamily="2" charset="-78"/>
                  </a:rPr>
                  <a:t>فرض کنید </a:t>
                </a:r>
                <a:r>
                  <a:rPr lang="en-US" sz="23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a:t>
                </a: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تصویر </a:t>
                </a:r>
                <a14:m>
                  <m:oMath xmlns:m="http://schemas.openxmlformats.org/officeDocument/2006/math">
                    <m:r>
                      <a:rPr lang="en-US" sz="2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r>
                      <a:rPr lang="en-US" sz="2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3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oMath>
                </a14:m>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ورودی بوده که آغشته به نویز گاوسی باشد، </a:t>
                </a:r>
              </a:p>
              <a:p>
                <a:pPr algn="just" rtl="1">
                  <a:lnSpc>
                    <a:spcPct val="150000"/>
                  </a:lnSpc>
                  <a:spcAft>
                    <a:spcPts val="800"/>
                  </a:spcAft>
                  <a:tabLst>
                    <a:tab pos="362585" algn="r"/>
                  </a:tabLst>
                </a:pP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ابتدا به رفع نویز تصویر توسط فیلتر دوطرفه پرداخته شده که به این مرحله نویز زدائی گفته می­شود.  </a:t>
                </a:r>
                <a:r>
                  <a:rPr lang="fa-IR" sz="2300" dirty="0">
                    <a:solidFill>
                      <a:prstClr val="black"/>
                    </a:solidFill>
                    <a:latin typeface="Calibri" panose="020F0502020204030204" pitchFamily="34" charset="0"/>
                    <a:ea typeface="Calibri" panose="020F0502020204030204" pitchFamily="34" charset="0"/>
                    <a:cs typeface="B Nazanin" panose="00000400000000000000" pitchFamily="2" charset="-78"/>
                  </a:rPr>
                  <a:t>برای رفع نویز گاوسی از تصویر، پارامترهای فیلتر دو طرفه توسط الگوریتم نهنگ بهینه­سازی می شود.</a:t>
                </a:r>
                <a:endPar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800"/>
                  </a:spcAft>
                  <a:tabLst>
                    <a:tab pos="362585" algn="r"/>
                  </a:tabLst>
                </a:pP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برای رفع تاری تصویر نویز زدائی شده، به بازیابی تصویر پرداخته می­شود. در مرحله­ی بازیابی تابع پخش نقطه­ای </a:t>
                </a:r>
                <a:r>
                  <a:rPr lang="en-US" sz="2300" dirty="0">
                    <a:solidFill>
                      <a:schemeClr val="tx1"/>
                    </a:solidFill>
                    <a:latin typeface="Times New Roman" panose="02020603050405020304" pitchFamily="18" charset="0"/>
                    <a:ea typeface="Calibri" panose="020F0502020204030204" pitchFamily="34" charset="0"/>
                  </a:rPr>
                  <a:t>Point spread function</a:t>
                </a:r>
                <a:r>
                  <a:rPr lang="en-US" sz="2300" dirty="0">
                    <a:latin typeface="Times New Roman" panose="02020603050405020304" pitchFamily="18" charset="0"/>
                    <a:ea typeface="Calibri" panose="020F0502020204030204" pitchFamily="34" charset="0"/>
                  </a:rPr>
                  <a:t> </a:t>
                </a:r>
                <a:r>
                  <a:rPr lang="en-US" sz="23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(PSF)</a:t>
                </a: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 الگوریتم ریچاردسون-لوسی توسط الگوریتم نهنگ بهینه­سازی می­شود. </a:t>
                </a:r>
                <a:endParaRPr lang="fa-IR" sz="23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50000"/>
                  </a:lnSpc>
                  <a:spcAft>
                    <a:spcPts val="800"/>
                  </a:spcAft>
                  <a:buNone/>
                  <a:tabLst>
                    <a:tab pos="362585" algn="r"/>
                  </a:tabLst>
                </a:pP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دیاگرام روش پیشنهادی در شکل </a:t>
                </a:r>
                <a:r>
                  <a:rPr lang="fa-IR" sz="2300" u="sng"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1</a:t>
                </a:r>
                <a:r>
                  <a:rPr lang="fa-IR" sz="23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نشان داده شده­است.</a:t>
                </a:r>
                <a:endParaRPr lang="en-US" sz="2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50000"/>
                  </a:lnSpc>
                  <a:buNone/>
                </a:pPr>
                <a:endParaRPr lang="en-US" sz="20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4388" y="2058584"/>
                <a:ext cx="8596668" cy="4799416"/>
              </a:xfrm>
              <a:blipFill>
                <a:blip r:embed="rId2"/>
                <a:stretch>
                  <a:fillRect l="-992" r="-3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A73BA1E1-B100-426C-9CA2-3E78E0AF844F}" type="slidenum">
              <a:rPr lang="en-US" smtClean="0"/>
              <a:t>26</a:t>
            </a:fld>
            <a:endParaRPr lang="en-US"/>
          </a:p>
        </p:txBody>
      </p:sp>
      <p:pic>
        <p:nvPicPr>
          <p:cNvPr id="5" name="Picture 4">
            <a:extLst>
              <a:ext uri="{FF2B5EF4-FFF2-40B4-BE49-F238E27FC236}">
                <a16:creationId xmlns:a16="http://schemas.microsoft.com/office/drawing/2014/main" id="{15B1CF81-CBAF-04D2-3D92-201321D27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847" y="42199"/>
            <a:ext cx="7143750" cy="1133475"/>
          </a:xfrm>
          <a:prstGeom prst="rect">
            <a:avLst/>
          </a:prstGeom>
        </p:spPr>
      </p:pic>
    </p:spTree>
    <p:extLst>
      <p:ext uri="{BB962C8B-B14F-4D97-AF65-F5344CB8AC3E}">
        <p14:creationId xmlns:p14="http://schemas.microsoft.com/office/powerpoint/2010/main" val="203188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33" y="823821"/>
            <a:ext cx="8596668" cy="659642"/>
          </a:xfrm>
        </p:spPr>
        <p:txBody>
          <a:bodyPr>
            <a:normAutofit/>
          </a:bodyPr>
          <a:lstStyle/>
          <a:p>
            <a:pPr algn="ctr" rtl="1"/>
            <a:r>
              <a:rPr lang="fa-IR" sz="2400" dirty="0">
                <a:cs typeface="B Nazanin" panose="00000400000000000000" pitchFamily="2" charset="-78"/>
              </a:rPr>
              <a:t>دیاگرام روش پیشنهادی برای کاهش نویز و بازیابی تصویر</a:t>
            </a:r>
            <a:endParaRPr lang="en-US" sz="2400" dirty="0">
              <a:cs typeface="B Nazanin" panose="00000400000000000000" pitchFamily="2" charset="-78"/>
            </a:endParaRPr>
          </a:p>
        </p:txBody>
      </p:sp>
      <p:pic>
        <p:nvPicPr>
          <p:cNvPr id="39" name="Picture 38"/>
          <p:cNvPicPr>
            <a:picLocks noChangeAspect="1"/>
          </p:cNvPicPr>
          <p:nvPr/>
        </p:nvPicPr>
        <p:blipFill>
          <a:blip r:embed="rId2"/>
          <a:stretch>
            <a:fillRect/>
          </a:stretch>
        </p:blipFill>
        <p:spPr>
          <a:xfrm>
            <a:off x="1269242" y="1609571"/>
            <a:ext cx="7069540" cy="3759082"/>
          </a:xfrm>
          <a:prstGeom prst="rect">
            <a:avLst/>
          </a:prstGeom>
        </p:spPr>
      </p:pic>
      <p:sp>
        <p:nvSpPr>
          <p:cNvPr id="40" name="Rectangle 39"/>
          <p:cNvSpPr/>
          <p:nvPr/>
        </p:nvSpPr>
        <p:spPr>
          <a:xfrm>
            <a:off x="3107553" y="5368653"/>
            <a:ext cx="4639412" cy="430887"/>
          </a:xfrm>
          <a:prstGeom prst="rect">
            <a:avLst/>
          </a:prstGeom>
        </p:spPr>
        <p:txBody>
          <a:bodyPr wrap="none">
            <a:spAutoFit/>
          </a:bodyPr>
          <a:lstStyle/>
          <a:p>
            <a:pPr algn="ctr" rtl="1">
              <a:lnSpc>
                <a:spcPct val="150000"/>
              </a:lnSpc>
              <a:spcAft>
                <a:spcPts val="800"/>
              </a:spcAft>
            </a:pPr>
            <a:r>
              <a:rPr lang="fa-IR" sz="1600" b="1" dirty="0">
                <a:solidFill>
                  <a:srgbClr val="000000"/>
                </a:solidFill>
                <a:latin typeface="Calibri" panose="020F0502020204030204" pitchFamily="34" charset="0"/>
                <a:ea typeface="Times New Roman" panose="02020603050405020304" pitchFamily="18" charset="0"/>
                <a:cs typeface="B Nazanin" panose="00000400000000000000" pitchFamily="2" charset="-78"/>
              </a:rPr>
              <a:t>شکل1 دیاگرام روش پیشنهادی برای کاهش نویز و بازیابی تصویر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73BA1E1-B100-426C-9CA2-3E78E0AF844F}" type="slidenum">
              <a:rPr lang="en-US" smtClean="0"/>
              <a:t>27</a:t>
            </a:fld>
            <a:endParaRPr lang="en-US"/>
          </a:p>
        </p:txBody>
      </p:sp>
      <p:pic>
        <p:nvPicPr>
          <p:cNvPr id="4" name="Picture 3">
            <a:extLst>
              <a:ext uri="{FF2B5EF4-FFF2-40B4-BE49-F238E27FC236}">
                <a16:creationId xmlns:a16="http://schemas.microsoft.com/office/drawing/2014/main" id="{CF396A2E-B989-54B3-A3FB-8A3410835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66" y="96355"/>
            <a:ext cx="7143750" cy="659643"/>
          </a:xfrm>
          <a:prstGeom prst="rect">
            <a:avLst/>
          </a:prstGeom>
        </p:spPr>
      </p:pic>
    </p:spTree>
    <p:extLst>
      <p:ext uri="{BB962C8B-B14F-4D97-AF65-F5344CB8AC3E}">
        <p14:creationId xmlns:p14="http://schemas.microsoft.com/office/powerpoint/2010/main" val="303385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4107"/>
          </a:xfrm>
        </p:spPr>
        <p:txBody>
          <a:bodyPr>
            <a:normAutofit/>
          </a:bodyPr>
          <a:lstStyle/>
          <a:p>
            <a:pPr algn="ctr" rtl="1"/>
            <a:r>
              <a:rPr lang="fa-IR" sz="2400" b="1" dirty="0">
                <a:latin typeface="Times New Roman" panose="02020603050405020304" pitchFamily="18" charset="0"/>
                <a:ea typeface="Calibri" panose="020F0502020204030204" pitchFamily="34" charset="0"/>
                <a:cs typeface="B Nazanin" panose="00000400000000000000" pitchFamily="2" charset="-78"/>
              </a:rPr>
              <a:t>خلاصه­ی کاهش نویز با الگوریتم نهنگ</a:t>
            </a:r>
            <a:endParaRPr lang="en-US" sz="2400" dirty="0">
              <a:cs typeface="B Nazanin" panose="00000400000000000000" pitchFamily="2" charset="-78"/>
            </a:endParaRPr>
          </a:p>
        </p:txBody>
      </p:sp>
      <p:sp>
        <p:nvSpPr>
          <p:cNvPr id="3" name="Content Placeholder 2"/>
          <p:cNvSpPr>
            <a:spLocks noGrp="1"/>
          </p:cNvSpPr>
          <p:nvPr>
            <p:ph idx="1"/>
          </p:nvPr>
        </p:nvSpPr>
        <p:spPr>
          <a:xfrm>
            <a:off x="677334" y="1173707"/>
            <a:ext cx="8596668" cy="4867655"/>
          </a:xfrm>
        </p:spPr>
        <p:txBody>
          <a:bodyPr>
            <a:normAutofit/>
          </a:bodyPr>
          <a:lstStyle/>
          <a:p>
            <a:pPr marL="0" indent="0" algn="just" rtl="1">
              <a:lnSpc>
                <a:spcPct val="150000"/>
              </a:lnSpc>
              <a:buNone/>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برای طراحی فیلتر مناسب کاهش نویز، </a:t>
            </a:r>
          </a:p>
          <a:p>
            <a:pPr algn="just" rtl="1">
              <a:lnSpc>
                <a:spcPct val="150000"/>
              </a:lnSpc>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ابتدا تعداد </a:t>
            </a:r>
            <a:r>
              <a:rPr lang="en-US"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n</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عامل جستجو که به ترتیب از چپ به راست در برگیرنده­ی پارامترهای فیلتر دوطرفه و شعاع همسایگی                 می­باشند مقدار دهی اولیه­ می­شوند. </a:t>
            </a:r>
          </a:p>
          <a:p>
            <a:pPr algn="just" rtl="1">
              <a:lnSpc>
                <a:spcPct val="150000"/>
              </a:lnSpc>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این مقادیر در فیلتر دو طرفه به ازای تمامی پیکسل­های تصویر نویز دار اعمال شده و تصاویر مختلفی بدست می­آید.</a:t>
            </a:r>
          </a:p>
          <a:p>
            <a:pPr algn="just" rtl="1">
              <a:lnSpc>
                <a:spcPct val="150000"/>
              </a:lnSpc>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برای ارزیابی کیفیت تصاویر بدست آمده تابع برازندگی معادله (1) برای هر یک از تصاویر محاسبه شده و بیشترین مقدار تابع برازندگی در نظر گرفته شده و مراحل بعدی الگوریتم نهنگ </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اجرا شده و ادامه می­یابد تا پس از تعداد تکرار معینی الگوریتم­ خاتمه یابد.</a:t>
            </a:r>
          </a:p>
          <a:p>
            <a:pPr marL="0" indent="0" algn="just" rtl="1">
              <a:lnSpc>
                <a:spcPct val="150000"/>
              </a:lnSpc>
              <a:buNone/>
            </a:pP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پس از خاتمه­ی الگوریتم­ تصویر بدون نویز با بیشترین مقدار تابع برازندگی بدست می­آید.</a:t>
            </a:r>
            <a:endParaRPr lang="en-US" sz="2000" dirty="0">
              <a:solidFill>
                <a:schemeClr val="tx1"/>
              </a:solidFill>
              <a:cs typeface="B Nazanin"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7005552" y="2342932"/>
                <a:ext cx="10830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𝑑</m:t>
                          </m:r>
                        </m:sub>
                      </m:sSub>
                      <m:r>
                        <a:rPr lang="en-US" i="0">
                          <a:latin typeface="Cambria Math" panose="02040503050406030204" pitchFamily="18" charset="0"/>
                        </a:rPr>
                        <m:t>,</m:t>
                      </m:r>
                      <m:r>
                        <a:rPr lang="en-US" i="1">
                          <a:latin typeface="Cambria Math" panose="02040503050406030204" pitchFamily="18" charset="0"/>
                        </a:rPr>
                        <m:t>𝑑</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005552" y="2342932"/>
                <a:ext cx="1083053" cy="369332"/>
              </a:xfrm>
              <a:prstGeom prst="rect">
                <a:avLst/>
              </a:prstGeom>
              <a:blipFill rotWithShape="0">
                <a:blip r:embed="rId2"/>
                <a:stretch>
                  <a:fillRect b="-163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73BA1E1-B100-426C-9CA2-3E78E0AF844F}" type="slidenum">
              <a:rPr lang="en-US" smtClean="0"/>
              <a:t>28</a:t>
            </a:fld>
            <a:endParaRPr lang="en-US"/>
          </a:p>
        </p:txBody>
      </p:sp>
      <p:pic>
        <p:nvPicPr>
          <p:cNvPr id="6" name="Picture 5">
            <a:extLst>
              <a:ext uri="{FF2B5EF4-FFF2-40B4-BE49-F238E27FC236}">
                <a16:creationId xmlns:a16="http://schemas.microsoft.com/office/drawing/2014/main" id="{DF442E62-9768-8C95-2295-3CC15687C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66" y="96355"/>
            <a:ext cx="7143750" cy="564107"/>
          </a:xfrm>
          <a:prstGeom prst="rect">
            <a:avLst/>
          </a:prstGeom>
        </p:spPr>
      </p:pic>
    </p:spTree>
    <p:extLst>
      <p:ext uri="{BB962C8B-B14F-4D97-AF65-F5344CB8AC3E}">
        <p14:creationId xmlns:p14="http://schemas.microsoft.com/office/powerpoint/2010/main" val="312868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61270"/>
            <a:ext cx="8596668" cy="768824"/>
          </a:xfrm>
        </p:spPr>
        <p:txBody>
          <a:bodyPr>
            <a:noAutofit/>
          </a:bodyPr>
          <a:lstStyle/>
          <a:p>
            <a:pPr algn="ctr" rtl="1">
              <a:lnSpc>
                <a:spcPct val="150000"/>
              </a:lnSpc>
              <a:spcAft>
                <a:spcPts val="600"/>
              </a:spcAft>
            </a:pPr>
            <a:r>
              <a:rPr lang="ar-SA" sz="2400" b="1" dirty="0">
                <a:latin typeface="Times New Roman" panose="02020603050405020304" pitchFamily="18" charset="0"/>
                <a:ea typeface="Calibri" panose="020F0502020204030204" pitchFamily="34" charset="0"/>
                <a:cs typeface="B Zar" panose="00000400000000000000" pitchFamily="2" charset="-78"/>
              </a:rPr>
              <a:t>روش بازیابی پیشنهادی تصویر بدون نویز با الگوریتم نهنگ</a:t>
            </a:r>
            <a:r>
              <a:rPr lang="en-US" sz="2400" b="1" dirty="0">
                <a:latin typeface="Times New Roman" panose="02020603050405020304" pitchFamily="18" charset="0"/>
                <a:ea typeface="Calibri" panose="020F0502020204030204" pitchFamily="34" charset="0"/>
                <a:cs typeface="Arial" panose="020B0604020202020204" pitchFamily="34" charset="0"/>
              </a:rPr>
              <a:t/>
            </a:r>
            <a:br>
              <a:rPr lang="en-US" sz="2400" b="1" dirty="0">
                <a:latin typeface="Times New Roman" panose="02020603050405020304" pitchFamily="18" charset="0"/>
                <a:ea typeface="Calibri" panose="020F0502020204030204" pitchFamily="34" charset="0"/>
                <a:cs typeface="Arial" panose="020B0604020202020204" pitchFamily="34" charset="0"/>
              </a:rPr>
            </a:br>
            <a:endParaRPr lang="en-US" sz="2400" b="1" dirty="0"/>
          </a:p>
        </p:txBody>
      </p:sp>
      <p:sp>
        <p:nvSpPr>
          <p:cNvPr id="3" name="Content Placeholder 2"/>
          <p:cNvSpPr>
            <a:spLocks noGrp="1"/>
          </p:cNvSpPr>
          <p:nvPr>
            <p:ph idx="1"/>
          </p:nvPr>
        </p:nvSpPr>
        <p:spPr>
          <a:xfrm>
            <a:off x="425665" y="1718998"/>
            <a:ext cx="8596668" cy="5042647"/>
          </a:xfrm>
        </p:spPr>
        <p:txBody>
          <a:bodyPr>
            <a:normAutofit fontScale="92500" lnSpcReduction="10000"/>
          </a:bodyPr>
          <a:lstStyle/>
          <a:p>
            <a:pPr marL="0" indent="0" algn="just" rtl="1">
              <a:lnSpc>
                <a:spcPct val="150000"/>
              </a:lnSpc>
              <a:spcBef>
                <a:spcPts val="1200"/>
              </a:spcBef>
              <a:spcAft>
                <a:spcPts val="600"/>
              </a:spcAft>
              <a:buNone/>
              <a:tabLst>
                <a:tab pos="362585" algn="r"/>
              </a:tabLst>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برای</a:t>
            </a:r>
            <a:r>
              <a:rPr lang="ar-SA" sz="2000" b="1" dirty="0">
                <a:solidFill>
                  <a:schemeClr val="tx1"/>
                </a:solidFill>
                <a:latin typeface="Times New Roman" panose="02020603050405020304" pitchFamily="18" charset="0"/>
                <a:ea typeface="Calibri" panose="020F0502020204030204" pitchFamily="34" charset="0"/>
                <a:cs typeface="B Nazanin" panose="00000400000000000000" pitchFamily="2" charset="-78"/>
              </a:rPr>
              <a:t> </a:t>
            </a: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رفع تاری و بهبود تصویر بدون نویز، بازیابی تصویر انجام می­شود.</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just" rtl="1">
              <a:lnSpc>
                <a:spcPct val="110000"/>
              </a:lnSpc>
              <a:spcBef>
                <a:spcPts val="1200"/>
              </a:spcBef>
              <a:spcAft>
                <a:spcPts val="600"/>
              </a:spcAft>
              <a:tabLst>
                <a:tab pos="362585" algn="r"/>
              </a:tabLst>
            </a:pPr>
            <a:r>
              <a:rPr lang="ar-SA"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تابع پخش نقطه­ای</a:t>
            </a:r>
            <a:r>
              <a:rPr lang="en-US"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(PSF)</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الگوریتم ریچاردسون-لوسی توسط الگوریتم نهنگ بهینه­سازی می­شود.</a:t>
            </a:r>
          </a:p>
          <a:p>
            <a:pPr algn="just" rtl="1">
              <a:lnSpc>
                <a:spcPct val="110000"/>
              </a:lnSpc>
              <a:spcBef>
                <a:spcPts val="1200"/>
              </a:spcBef>
              <a:spcAft>
                <a:spcPts val="600"/>
              </a:spcAft>
              <a:tabLst>
                <a:tab pos="362585" algn="r"/>
              </a:tabLst>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تعداد </a:t>
            </a:r>
            <a:r>
              <a:rPr lang="en-US"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n</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عامل جستجو </a:t>
            </a:r>
            <a:r>
              <a:rPr lang="en-US"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(PSF)</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که هریک ماتریس­های مربعی از مرتبه­ی 3 بوده و درایه­های ماتریس­ها با مقادیر بین صفر و یک مقدار دهی اولیه شده است، در نظر گرفته می­شود. </a:t>
            </a:r>
          </a:p>
          <a:p>
            <a:pPr algn="just" rtl="1">
              <a:lnSpc>
                <a:spcPct val="120000"/>
              </a:lnSpc>
              <a:spcBef>
                <a:spcPts val="1200"/>
              </a:spcBef>
              <a:spcAft>
                <a:spcPts val="600"/>
              </a:spcAft>
              <a:tabLst>
                <a:tab pos="362585" algn="r"/>
              </a:tabLst>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این عوامل جستجو در الگوریتم ریچاردسون-لوسی وارد شده و پس از اجرای این الگوریتم تصاویر مختلفی بدست می­آید.</a:t>
            </a:r>
          </a:p>
          <a:p>
            <a:pPr algn="just" rtl="1">
              <a:lnSpc>
                <a:spcPct val="150000"/>
              </a:lnSpc>
              <a:spcBef>
                <a:spcPts val="1200"/>
              </a:spcBef>
              <a:spcAft>
                <a:spcPts val="600"/>
              </a:spcAft>
              <a:tabLst>
                <a:tab pos="362585" algn="r"/>
              </a:tabLst>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کیفیت این تصاویر باید توسط تابع برازندگی معرفی شده در رابطه­ی (2) ارزیابی شود. </a:t>
            </a:r>
          </a:p>
          <a:p>
            <a:pPr algn="just" rtl="1">
              <a:lnSpc>
                <a:spcPct val="150000"/>
              </a:lnSpc>
              <a:spcBef>
                <a:spcPts val="1200"/>
              </a:spcBef>
              <a:spcAft>
                <a:spcPts val="600"/>
              </a:spcAft>
              <a:tabLst>
                <a:tab pos="362585" algn="r"/>
              </a:tabLst>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پس از ارزیابی میزان برازندگی تصاویر، بیشترین مقدار تابع برازندگی مد نظر گرفته شده و مراحل بعدی الگوریتم نهنگ </a:t>
            </a: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اجرا شده و ادامه می­یابد تا پس از تعداد تکرار معینی الگوریتم­ خاتمه یابد. </a:t>
            </a:r>
          </a:p>
          <a:p>
            <a:pPr marL="0" indent="0" algn="just" rtl="1">
              <a:lnSpc>
                <a:spcPct val="150000"/>
              </a:lnSpc>
              <a:spcBef>
                <a:spcPts val="1200"/>
              </a:spcBef>
              <a:spcAft>
                <a:spcPts val="600"/>
              </a:spcAft>
              <a:buNone/>
              <a:tabLst>
                <a:tab pos="362585" algn="r"/>
              </a:tabLst>
            </a:pPr>
            <a:r>
              <a:rPr lang="fa-IR" sz="20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پس از خاتمه­ی الگوریتم­ تصویر بازیابی شده با بیشترین مقدار تابع برازندگی بدست می­آید.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29</a:t>
            </a:fld>
            <a:endParaRPr lang="en-US"/>
          </a:p>
        </p:txBody>
      </p:sp>
      <p:pic>
        <p:nvPicPr>
          <p:cNvPr id="5" name="Picture 4">
            <a:extLst>
              <a:ext uri="{FF2B5EF4-FFF2-40B4-BE49-F238E27FC236}">
                <a16:creationId xmlns:a16="http://schemas.microsoft.com/office/drawing/2014/main" id="{047C7647-73EC-1B22-50D9-A809FD60F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66" y="96355"/>
            <a:ext cx="7143750" cy="1133475"/>
          </a:xfrm>
          <a:prstGeom prst="rect">
            <a:avLst/>
          </a:prstGeom>
        </p:spPr>
      </p:pic>
    </p:spTree>
    <p:extLst>
      <p:ext uri="{BB962C8B-B14F-4D97-AF65-F5344CB8AC3E}">
        <p14:creationId xmlns:p14="http://schemas.microsoft.com/office/powerpoint/2010/main" val="409394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3</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7" name="Title 6">
            <a:extLst>
              <a:ext uri="{FF2B5EF4-FFF2-40B4-BE49-F238E27FC236}">
                <a16:creationId xmlns:a16="http://schemas.microsoft.com/office/drawing/2014/main" id="{ADF1FF89-EF66-7BB1-B227-5F70433393F4}"/>
              </a:ext>
            </a:extLst>
          </p:cNvPr>
          <p:cNvSpPr>
            <a:spLocks noGrp="1"/>
          </p:cNvSpPr>
          <p:nvPr>
            <p:ph type="title"/>
          </p:nvPr>
        </p:nvSpPr>
        <p:spPr>
          <a:xfrm>
            <a:off x="467610" y="1683390"/>
            <a:ext cx="9204896" cy="5022233"/>
          </a:xfrm>
        </p:spPr>
        <p:txBody>
          <a:bodyPr>
            <a:noAutofit/>
          </a:bodyPr>
          <a:lstStyle/>
          <a:p>
            <a:pPr algn="r" rtl="1"/>
            <a:r>
              <a:rPr lang="fa-IR" sz="1800" b="1" i="0" dirty="0">
                <a:solidFill>
                  <a:srgbClr val="000000"/>
                </a:solidFill>
                <a:effectLst/>
                <a:latin typeface="Vazirmatn"/>
                <a:cs typeface="B Nazanin" panose="00000400000000000000" pitchFamily="2" charset="-78"/>
              </a:rPr>
              <a:t>در سال هاي اخير مكانيسم</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هاي پردازش تصوير به طور وسيعي در حوزه</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هاي مختلف از جمله حوزه پزشکی به منظور بهبود و تسريع در شناسايي به موقع و درمان بيماري</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 و وضعيت</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هايي همچون تومورهاي سرطاني ريه و پستان و غیره كه در آن</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 زمان، فاكتور مهمي در تشخيص بيماري است، به كار گرفته شده است. </a:t>
            </a:r>
            <a:br>
              <a:rPr lang="fa-IR" sz="1800" b="1" i="0" dirty="0">
                <a:solidFill>
                  <a:srgbClr val="000000"/>
                </a:solidFill>
                <a:effectLst/>
                <a:latin typeface="Vazirmatn"/>
                <a:cs typeface="B Nazanin" panose="00000400000000000000" pitchFamily="2" charset="-78"/>
              </a:rPr>
            </a:b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fa-IR" sz="1800" b="1" i="0" dirty="0">
                <a:solidFill>
                  <a:srgbClr val="000000"/>
                </a:solidFill>
                <a:effectLst/>
                <a:latin typeface="Vazirmatn"/>
                <a:cs typeface="B Nazanin" panose="00000400000000000000" pitchFamily="2" charset="-78"/>
              </a:rPr>
              <a:t>همچنین از آنجا كه در سرطان، تشخيص معتبر و صحيح آن هم در كوتاهترين زمان ممكن داراي اهميت است. مكانيسم</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هاي پردازش تصوير، به عنوان روش هايي ساده و غيرتهاجمي براي شناسايي سلول هاي سرطاني مي</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باشند كه تشخيص اوليه را سرعت بخشيده و در نهايت شانس زنده ماندن بيماران سرطاني را افزايش مي</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دهند. </a:t>
            </a:r>
            <a:r>
              <a:rPr lang="en-US" sz="1600" b="1" i="0" dirty="0">
                <a:solidFill>
                  <a:srgbClr val="000000"/>
                </a:solidFill>
                <a:effectLst/>
                <a:latin typeface="Vazirmatn"/>
                <a:cs typeface="B Nazanin" panose="00000400000000000000" pitchFamily="2" charset="-78"/>
              </a:rPr>
              <a:t/>
            </a:r>
            <a:br>
              <a:rPr lang="en-US" sz="1600" b="1" i="0" dirty="0">
                <a:solidFill>
                  <a:srgbClr val="000000"/>
                </a:solidFill>
                <a:effectLst/>
                <a:latin typeface="Vazirmatn"/>
                <a:cs typeface="B Nazanin" panose="00000400000000000000" pitchFamily="2" charset="-78"/>
              </a:rPr>
            </a:br>
            <a:endParaRPr lang="en-US" sz="1600" b="1" dirty="0">
              <a:cs typeface="B Nazanin" panose="00000400000000000000" pitchFamily="2" charset="-78"/>
            </a:endParaRPr>
          </a:p>
        </p:txBody>
      </p:sp>
    </p:spTree>
    <p:extLst>
      <p:ext uri="{BB962C8B-B14F-4D97-AF65-F5344CB8AC3E}">
        <p14:creationId xmlns:p14="http://schemas.microsoft.com/office/powerpoint/2010/main" val="597898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30</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687896" y="1285850"/>
            <a:ext cx="8586105" cy="711605"/>
          </a:xfrm>
          <a:prstGeom prst="rect">
            <a:avLst/>
          </a:prstGeom>
          <a:noFill/>
        </p:spPr>
        <p:txBody>
          <a:bodyPr wrap="square">
            <a:spAutoFit/>
          </a:bodyPr>
          <a:lstStyle/>
          <a:p>
            <a:pPr algn="just"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E6DDA4D-6412-5CD4-0FFA-1B1CDDD90F65}"/>
              </a:ext>
            </a:extLst>
          </p:cNvPr>
          <p:cNvSpPr txBox="1"/>
          <p:nvPr/>
        </p:nvSpPr>
        <p:spPr>
          <a:xfrm>
            <a:off x="1043999" y="1723032"/>
            <a:ext cx="8104195" cy="3570016"/>
          </a:xfrm>
          <a:prstGeom prst="rect">
            <a:avLst/>
          </a:prstGeom>
          <a:noFill/>
        </p:spPr>
        <p:txBody>
          <a:bodyPr wrap="square">
            <a:spAutoFit/>
          </a:bodyPr>
          <a:lstStyle/>
          <a:p>
            <a:pPr algn="just" rtl="1">
              <a:lnSpc>
                <a:spcPct val="107000"/>
              </a:lnSpc>
              <a:spcAft>
                <a:spcPts val="600"/>
              </a:spcAft>
            </a:pPr>
            <a:r>
              <a:rPr lang="fa-IR" sz="1800" b="1" dirty="0">
                <a:effectLst/>
                <a:latin typeface="Calibri" panose="020F0502020204030204" pitchFamily="34" charset="0"/>
                <a:ea typeface="Calibri" panose="020F0502020204030204" pitchFamily="34" charset="0"/>
                <a:cs typeface="IRLotus"/>
              </a:rPr>
              <a:t>تجزیه و تحلیل آماری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600"/>
              </a:spcAft>
            </a:pPr>
            <a:r>
              <a:rPr lang="fa-IR" sz="1800" b="1" dirty="0">
                <a:effectLst/>
                <a:latin typeface="Calibri" panose="020F0502020204030204" pitchFamily="34" charset="0"/>
                <a:ea typeface="Calibri" panose="020F0502020204030204" pitchFamily="34" charset="0"/>
                <a:cs typeface="IRLotus"/>
              </a:rPr>
              <a:t>برای بررسی کیفیت و عملکرد الگوریتم‌ها از یک آزمون فرضیه آماری ناپارامتری مانند آزمون فریدمن </a:t>
            </a:r>
            <a:r>
              <a:rPr lang="ar-SA" sz="1800" b="1" dirty="0">
                <a:effectLst/>
                <a:latin typeface="Times New Roman" panose="02020603050405020304" pitchFamily="18" charset="0"/>
                <a:ea typeface="Times New Roman" panose="02020603050405020304" pitchFamily="18" charset="0"/>
                <a:cs typeface="IRLotus"/>
              </a:rPr>
              <a:t>استفاده می‌شود. فرض صفر بیانگر این است که هیچ اختلاف معناداری بین روش ها وجود ندارد و فرض جایگزین برعکس فرض صفر است. با توجه به مقدار </a:t>
            </a:r>
            <a:r>
              <a:rPr lang="en-US" sz="1800" b="1" dirty="0">
                <a:effectLst/>
                <a:latin typeface="IRLotus"/>
                <a:ea typeface="Times New Roman" panose="02020603050405020304" pitchFamily="18" charset="0"/>
                <a:cs typeface="B Mitra" panose="00000400000000000000" pitchFamily="2" charset="-78"/>
              </a:rPr>
              <a:t>p</a:t>
            </a:r>
            <a:r>
              <a:rPr lang="ar-SA" sz="1800" b="1" dirty="0">
                <a:effectLst/>
                <a:latin typeface="Times New Roman" panose="02020603050405020304" pitchFamily="18" charset="0"/>
                <a:ea typeface="Times New Roman" panose="02020603050405020304" pitchFamily="18" charset="0"/>
                <a:cs typeface="IRLotus"/>
              </a:rPr>
              <a:t> به دست آمده، تصمیم بر رد یا قبول فرض صفر گرفته می­شود. اگر مقدار </a:t>
            </a:r>
            <a:r>
              <a:rPr lang="en-US" sz="1800" b="1" dirty="0">
                <a:effectLst/>
                <a:latin typeface="IRLotus"/>
                <a:ea typeface="Times New Roman" panose="02020603050405020304" pitchFamily="18" charset="0"/>
                <a:cs typeface="B Mitra" panose="00000400000000000000" pitchFamily="2" charset="-78"/>
              </a:rPr>
              <a:t>p</a:t>
            </a:r>
            <a:r>
              <a:rPr lang="ar-SA" sz="1800" b="1" dirty="0">
                <a:effectLst/>
                <a:latin typeface="Times New Roman" panose="02020603050405020304" pitchFamily="18" charset="0"/>
                <a:ea typeface="Times New Roman" panose="02020603050405020304" pitchFamily="18" charset="0"/>
                <a:cs typeface="IRLotus"/>
              </a:rPr>
              <a:t> از 0.05 بیشتر شود</a:t>
            </a:r>
            <a:r>
              <a:rPr lang="fa-IR" sz="1800" b="1" dirty="0">
                <a:effectLst/>
                <a:latin typeface="Calibri" panose="020F0502020204030204" pitchFamily="34" charset="0"/>
                <a:ea typeface="Calibri" panose="020F0502020204030204" pitchFamily="34" charset="0"/>
                <a:cs typeface="IRLotus"/>
              </a:rPr>
              <a:t>، فرض صفر پذیرفته می­شود. در غیر این صورت مردود است. </a:t>
            </a:r>
          </a:p>
          <a:p>
            <a:pPr algn="just" rtl="1">
              <a:lnSpc>
                <a:spcPct val="107000"/>
              </a:lnSpc>
              <a:spcAft>
                <a:spcPts val="600"/>
              </a:spcAft>
            </a:pPr>
            <a:endParaRPr lang="fa-IR" b="1" dirty="0">
              <a:latin typeface="Calibri" panose="020F0502020204030204" pitchFamily="34" charset="0"/>
              <a:ea typeface="Calibri" panose="020F0502020204030204" pitchFamily="34" charset="0"/>
              <a:cs typeface="IRLotus"/>
            </a:endParaRPr>
          </a:p>
          <a:p>
            <a:pPr algn="just" rtl="1">
              <a:lnSpc>
                <a:spcPct val="107000"/>
              </a:lnSpc>
              <a:spcAft>
                <a:spcPts val="600"/>
              </a:spcAft>
            </a:pPr>
            <a:r>
              <a:rPr lang="fa-IR" sz="1800" b="1" dirty="0">
                <a:effectLst/>
                <a:latin typeface="Calibri" panose="020F0502020204030204" pitchFamily="34" charset="0"/>
                <a:ea typeface="Calibri" panose="020F0502020204030204" pitchFamily="34" charset="0"/>
                <a:cs typeface="IRLotus"/>
              </a:rPr>
              <a:t>برای تمام انحراف معیارهای نویز گاوسی، میانگین رتبه فیلترها در تصاویر مختلف با استفاده از آزمون فریدمن بر </a:t>
            </a:r>
            <a:r>
              <a:rPr lang="ar-SA" sz="1800" b="1" dirty="0">
                <a:effectLst/>
                <a:latin typeface="Times New Roman" panose="02020603050405020304" pitchFamily="18" charset="0"/>
                <a:ea typeface="Times New Roman" panose="02020603050405020304" pitchFamily="18" charset="0"/>
                <a:cs typeface="IRLotus"/>
              </a:rPr>
              <a:t>حسب </a:t>
            </a:r>
            <a:r>
              <a:rPr lang="en-US" sz="1800" b="1" dirty="0">
                <a:effectLst/>
                <a:latin typeface="IRLotus"/>
                <a:ea typeface="Times New Roman" panose="02020603050405020304" pitchFamily="18" charset="0"/>
                <a:cs typeface="B Mitra" panose="00000400000000000000" pitchFamily="2" charset="-78"/>
              </a:rPr>
              <a:t>PSNR</a:t>
            </a:r>
            <a:r>
              <a:rPr lang="ar-SA" sz="1800" b="1" dirty="0">
                <a:effectLst/>
                <a:latin typeface="Times New Roman" panose="02020603050405020304" pitchFamily="18" charset="0"/>
                <a:ea typeface="Times New Roman" panose="02020603050405020304" pitchFamily="18" charset="0"/>
                <a:cs typeface="IRLotus"/>
              </a:rPr>
              <a:t>، </a:t>
            </a:r>
            <a:r>
              <a:rPr lang="en-US" sz="1800" b="1" dirty="0">
                <a:effectLst/>
                <a:latin typeface="IRLotus"/>
                <a:ea typeface="Times New Roman" panose="02020603050405020304" pitchFamily="18" charset="0"/>
                <a:cs typeface="B Mitra" panose="00000400000000000000" pitchFamily="2" charset="-78"/>
              </a:rPr>
              <a:t>SSIM</a:t>
            </a:r>
            <a:r>
              <a:rPr lang="ar-SA" sz="1800" b="1" dirty="0">
                <a:effectLst/>
                <a:latin typeface="Times New Roman" panose="02020603050405020304" pitchFamily="18" charset="0"/>
                <a:ea typeface="Times New Roman" panose="02020603050405020304" pitchFamily="18" charset="0"/>
                <a:cs typeface="IRLotus"/>
              </a:rPr>
              <a:t>، </a:t>
            </a:r>
            <a:r>
              <a:rPr lang="en-US" sz="1800" b="1" dirty="0">
                <a:effectLst/>
                <a:latin typeface="IRLotus"/>
                <a:ea typeface="Times New Roman" panose="02020603050405020304" pitchFamily="18" charset="0"/>
                <a:cs typeface="B Mitra" panose="00000400000000000000" pitchFamily="2" charset="-78"/>
              </a:rPr>
              <a:t>FOM</a:t>
            </a:r>
            <a:r>
              <a:rPr lang="ar-SA" sz="1800" b="1" dirty="0">
                <a:effectLst/>
                <a:latin typeface="Times New Roman" panose="02020603050405020304" pitchFamily="18" charset="0"/>
                <a:ea typeface="Times New Roman" panose="02020603050405020304" pitchFamily="18" charset="0"/>
                <a:cs typeface="IRLotus"/>
              </a:rPr>
              <a:t> و </a:t>
            </a:r>
            <a:r>
              <a:rPr lang="en-US" sz="1800" b="1" dirty="0">
                <a:effectLst/>
                <a:latin typeface="IRLotus"/>
                <a:ea typeface="Times New Roman" panose="02020603050405020304" pitchFamily="18" charset="0"/>
                <a:cs typeface="B Mitra" panose="00000400000000000000" pitchFamily="2" charset="-78"/>
              </a:rPr>
              <a:t>EPF</a:t>
            </a:r>
            <a:r>
              <a:rPr lang="ar-SA" sz="1800" b="1" dirty="0">
                <a:effectLst/>
                <a:latin typeface="Times New Roman" panose="02020603050405020304" pitchFamily="18" charset="0"/>
                <a:ea typeface="Times New Roman" panose="02020603050405020304" pitchFamily="18" charset="0"/>
                <a:cs typeface="IRLotus"/>
              </a:rPr>
              <a:t> به دست می‌آید.</a:t>
            </a:r>
            <a:r>
              <a:rPr lang="ar-SA" sz="1800" b="1" dirty="0">
                <a:effectLst/>
                <a:latin typeface="Calibri" panose="020F0502020204030204" pitchFamily="34" charset="0"/>
                <a:ea typeface="Calibri" panose="020F0502020204030204" pitchFamily="34" charset="0"/>
                <a:cs typeface="IRLotus"/>
              </a:rPr>
              <a:t> </a:t>
            </a:r>
            <a:r>
              <a:rPr lang="fa-IR" sz="1800" b="1" dirty="0">
                <a:effectLst/>
                <a:latin typeface="Calibri" panose="020F0502020204030204" pitchFamily="34" charset="0"/>
                <a:ea typeface="Calibri" panose="020F0502020204030204" pitchFamily="34" charset="0"/>
                <a:cs typeface="IRLotus"/>
              </a:rPr>
              <a:t>مق</a:t>
            </a:r>
            <a:r>
              <a:rPr lang="ar-SA" sz="1800" b="1" dirty="0">
                <a:effectLst/>
                <a:latin typeface="Times New Roman" panose="02020603050405020304" pitchFamily="18" charset="0"/>
                <a:ea typeface="Times New Roman" panose="02020603050405020304" pitchFamily="18" charset="0"/>
                <a:cs typeface="IRLotus"/>
              </a:rPr>
              <a:t>دار </a:t>
            </a:r>
            <a:r>
              <a:rPr lang="en-US" sz="1800" b="1" dirty="0">
                <a:effectLst/>
                <a:latin typeface="IRLotus"/>
                <a:ea typeface="Times New Roman" panose="02020603050405020304" pitchFamily="18" charset="0"/>
                <a:cs typeface="B Mitra" panose="00000400000000000000" pitchFamily="2" charset="-78"/>
              </a:rPr>
              <a:t>p</a:t>
            </a:r>
            <a:r>
              <a:rPr lang="ar-SA" sz="1800" b="1" dirty="0">
                <a:effectLst/>
                <a:latin typeface="Times New Roman" panose="02020603050405020304" pitchFamily="18" charset="0"/>
                <a:ea typeface="Times New Roman" panose="02020603050405020304" pitchFamily="18" charset="0"/>
                <a:cs typeface="IRLotus"/>
              </a:rPr>
              <a:t> محاسبه</a:t>
            </a:r>
            <a:r>
              <a:rPr lang="fa-IR" sz="1800" b="1" dirty="0">
                <a:effectLst/>
                <a:latin typeface="Calibri" panose="020F0502020204030204" pitchFamily="34" charset="0"/>
                <a:ea typeface="Calibri" panose="020F0502020204030204" pitchFamily="34" charset="0"/>
                <a:cs typeface="IRLotus"/>
              </a:rPr>
              <a:t> شده از طریق آزمون فریدمن صفر و کمتر از 0.05 است. بنابراین می توان نتیجه گرفت که بین عملکرد الگوریتم ها تفاوت معنی داری وجود دارد.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1283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31</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687896" y="1285850"/>
            <a:ext cx="8586105" cy="711605"/>
          </a:xfrm>
          <a:prstGeom prst="rect">
            <a:avLst/>
          </a:prstGeom>
          <a:noFill/>
        </p:spPr>
        <p:txBody>
          <a:bodyPr wrap="square">
            <a:spAutoFit/>
          </a:bodyPr>
          <a:lstStyle/>
          <a:p>
            <a:pPr algn="just"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76B0E91B-877A-9925-47BB-379947C166EF}"/>
              </a:ext>
            </a:extLst>
          </p:cNvPr>
          <p:cNvGraphicFramePr>
            <a:graphicFrameLocks noGrp="1"/>
          </p:cNvGraphicFramePr>
          <p:nvPr>
            <p:extLst>
              <p:ext uri="{D42A27DB-BD31-4B8C-83A1-F6EECF244321}">
                <p14:modId xmlns:p14="http://schemas.microsoft.com/office/powerpoint/2010/main" val="781118368"/>
              </p:ext>
            </p:extLst>
          </p:nvPr>
        </p:nvGraphicFramePr>
        <p:xfrm>
          <a:off x="2012393" y="1777142"/>
          <a:ext cx="5047163" cy="3052791"/>
        </p:xfrm>
        <a:graphic>
          <a:graphicData uri="http://schemas.openxmlformats.org/drawingml/2006/table">
            <a:tbl>
              <a:tblPr firstRow="1" firstCol="1" bandRow="1">
                <a:tableStyleId>{5C22544A-7EE6-4342-B048-85BDC9FD1C3A}</a:tableStyleId>
              </a:tblPr>
              <a:tblGrid>
                <a:gridCol w="394448">
                  <a:extLst>
                    <a:ext uri="{9D8B030D-6E8A-4147-A177-3AD203B41FA5}">
                      <a16:colId xmlns:a16="http://schemas.microsoft.com/office/drawing/2014/main" val="1923149469"/>
                    </a:ext>
                  </a:extLst>
                </a:gridCol>
                <a:gridCol w="474224">
                  <a:extLst>
                    <a:ext uri="{9D8B030D-6E8A-4147-A177-3AD203B41FA5}">
                      <a16:colId xmlns:a16="http://schemas.microsoft.com/office/drawing/2014/main" val="547526575"/>
                    </a:ext>
                  </a:extLst>
                </a:gridCol>
                <a:gridCol w="780919">
                  <a:extLst>
                    <a:ext uri="{9D8B030D-6E8A-4147-A177-3AD203B41FA5}">
                      <a16:colId xmlns:a16="http://schemas.microsoft.com/office/drawing/2014/main" val="764182778"/>
                    </a:ext>
                  </a:extLst>
                </a:gridCol>
                <a:gridCol w="505248">
                  <a:extLst>
                    <a:ext uri="{9D8B030D-6E8A-4147-A177-3AD203B41FA5}">
                      <a16:colId xmlns:a16="http://schemas.microsoft.com/office/drawing/2014/main" val="2813123619"/>
                    </a:ext>
                  </a:extLst>
                </a:gridCol>
                <a:gridCol w="753440">
                  <a:extLst>
                    <a:ext uri="{9D8B030D-6E8A-4147-A177-3AD203B41FA5}">
                      <a16:colId xmlns:a16="http://schemas.microsoft.com/office/drawing/2014/main" val="3141297658"/>
                    </a:ext>
                  </a:extLst>
                </a:gridCol>
                <a:gridCol w="505248">
                  <a:extLst>
                    <a:ext uri="{9D8B030D-6E8A-4147-A177-3AD203B41FA5}">
                      <a16:colId xmlns:a16="http://schemas.microsoft.com/office/drawing/2014/main" val="3085161766"/>
                    </a:ext>
                  </a:extLst>
                </a:gridCol>
                <a:gridCol w="754327">
                  <a:extLst>
                    <a:ext uri="{9D8B030D-6E8A-4147-A177-3AD203B41FA5}">
                      <a16:colId xmlns:a16="http://schemas.microsoft.com/office/drawing/2014/main" val="262248990"/>
                    </a:ext>
                  </a:extLst>
                </a:gridCol>
                <a:gridCol w="879309">
                  <a:extLst>
                    <a:ext uri="{9D8B030D-6E8A-4147-A177-3AD203B41FA5}">
                      <a16:colId xmlns:a16="http://schemas.microsoft.com/office/drawing/2014/main" val="3542329098"/>
                    </a:ext>
                  </a:extLst>
                </a:gridCol>
              </a:tblGrid>
              <a:tr h="445959">
                <a:tc>
                  <a:txBody>
                    <a:bodyPr/>
                    <a:lstStyle/>
                    <a:p>
                      <a:pPr algn="ctr">
                        <a:lnSpc>
                          <a:spcPct val="107000"/>
                        </a:lnSpc>
                        <a:spcAft>
                          <a:spcPts val="0"/>
                        </a:spcAft>
                      </a:pPr>
                      <a:r>
                        <a:rPr lang="en-US" sz="1000">
                          <a:effectLst/>
                        </a:rPr>
                        <a:t>Filters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a:effectLst/>
                        </a:rPr>
                        <a:t>Criteria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a:effectLst/>
                        </a:rPr>
                        <a:t>SSIM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a:effectLst/>
                        </a:rPr>
                        <a:t>PSNR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a:effectLst/>
                        </a:rPr>
                        <a:t>FOM</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a:effectLst/>
                        </a:rPr>
                        <a:t>EPF</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dirty="0">
                          <a:effectLst/>
                        </a:rPr>
                        <a:t>Total Rank</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07000"/>
                        </a:lnSpc>
                        <a:spcAft>
                          <a:spcPts val="0"/>
                        </a:spcAft>
                      </a:pPr>
                      <a:r>
                        <a:rPr lang="en-US" sz="1000" dirty="0">
                          <a:effectLst/>
                        </a:rPr>
                        <a:t>Ranking</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194594461"/>
                  </a:ext>
                </a:extLst>
              </a:tr>
              <a:tr h="217236">
                <a:tc gridSpan="2">
                  <a:txBody>
                    <a:bodyPr/>
                    <a:lstStyle/>
                    <a:p>
                      <a:pPr algn="ctr">
                        <a:lnSpc>
                          <a:spcPct val="107000"/>
                        </a:lnSpc>
                        <a:spcAft>
                          <a:spcPts val="0"/>
                        </a:spcAft>
                      </a:pPr>
                      <a:r>
                        <a:rPr lang="en-US" sz="1000">
                          <a:effectLst/>
                        </a:rPr>
                        <a:t>Mean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4.75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2.13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45184868"/>
                  </a:ext>
                </a:extLst>
              </a:tr>
              <a:tr h="217236">
                <a:tc gridSpan="2">
                  <a:txBody>
                    <a:bodyPr/>
                    <a:lstStyle/>
                    <a:p>
                      <a:pPr algn="ctr">
                        <a:lnSpc>
                          <a:spcPct val="107000"/>
                        </a:lnSpc>
                        <a:spcAft>
                          <a:spcPts val="0"/>
                        </a:spcAft>
                      </a:pPr>
                      <a:r>
                        <a:rPr lang="en-US" sz="1000">
                          <a:effectLst/>
                        </a:rPr>
                        <a:t>Gaussian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1.75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916413765"/>
                  </a:ext>
                </a:extLst>
              </a:tr>
              <a:tr h="217236">
                <a:tc gridSpan="2">
                  <a:txBody>
                    <a:bodyPr/>
                    <a:lstStyle/>
                    <a:p>
                      <a:pPr algn="ctr">
                        <a:lnSpc>
                          <a:spcPct val="107000"/>
                        </a:lnSpc>
                        <a:spcAft>
                          <a:spcPts val="0"/>
                        </a:spcAft>
                      </a:pPr>
                      <a:r>
                        <a:rPr lang="en-US" sz="1000">
                          <a:effectLst/>
                        </a:rPr>
                        <a:t>Median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6.25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4.75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97417621"/>
                  </a:ext>
                </a:extLst>
              </a:tr>
              <a:tr h="217236">
                <a:tc gridSpan="2">
                  <a:txBody>
                    <a:bodyPr/>
                    <a:lstStyle/>
                    <a:p>
                      <a:pPr algn="ctr">
                        <a:lnSpc>
                          <a:spcPct val="107000"/>
                        </a:lnSpc>
                        <a:spcAft>
                          <a:spcPts val="0"/>
                        </a:spcAft>
                      </a:pPr>
                      <a:r>
                        <a:rPr lang="en-US" sz="1000">
                          <a:effectLst/>
                        </a:rPr>
                        <a:t>Wiener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4.5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950702556"/>
                  </a:ext>
                </a:extLst>
              </a:tr>
              <a:tr h="217236">
                <a:tc gridSpan="2">
                  <a:txBody>
                    <a:bodyPr/>
                    <a:lstStyle/>
                    <a:p>
                      <a:pPr algn="ctr">
                        <a:lnSpc>
                          <a:spcPct val="107000"/>
                        </a:lnSpc>
                        <a:spcAft>
                          <a:spcPts val="0"/>
                        </a:spcAft>
                      </a:pPr>
                      <a:r>
                        <a:rPr lang="en-US" sz="1000" dirty="0">
                          <a:effectLst/>
                        </a:rPr>
                        <a:t>NLM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6.25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6.63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25781977"/>
                  </a:ext>
                </a:extLst>
              </a:tr>
              <a:tr h="217236">
                <a:tc gridSpan="2">
                  <a:txBody>
                    <a:bodyPr/>
                    <a:lstStyle/>
                    <a:p>
                      <a:pPr algn="ctr">
                        <a:lnSpc>
                          <a:spcPct val="107000"/>
                        </a:lnSpc>
                        <a:spcAft>
                          <a:spcPts val="0"/>
                        </a:spcAft>
                      </a:pPr>
                      <a:r>
                        <a:rPr lang="en-US" sz="1000">
                          <a:effectLst/>
                        </a:rPr>
                        <a:t>PSO_GC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5.25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3.25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3.38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033887629"/>
                  </a:ext>
                </a:extLst>
              </a:tr>
              <a:tr h="217236">
                <a:tc gridSpan="2">
                  <a:txBody>
                    <a:bodyPr/>
                    <a:lstStyle/>
                    <a:p>
                      <a:pPr algn="ctr">
                        <a:lnSpc>
                          <a:spcPct val="107000"/>
                        </a:lnSpc>
                        <a:spcAft>
                          <a:spcPts val="0"/>
                        </a:spcAft>
                      </a:pPr>
                      <a:r>
                        <a:rPr lang="en-US" sz="1000">
                          <a:effectLst/>
                        </a:rPr>
                        <a:t>BPSO_W</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9.63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8.75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42788321"/>
                  </a:ext>
                </a:extLst>
              </a:tr>
              <a:tr h="217236">
                <a:tc gridSpan="2">
                  <a:txBody>
                    <a:bodyPr/>
                    <a:lstStyle/>
                    <a:p>
                      <a:pPr algn="ctr">
                        <a:lnSpc>
                          <a:spcPct val="107000"/>
                        </a:lnSpc>
                        <a:spcAft>
                          <a:spcPts val="0"/>
                        </a:spcAft>
                      </a:pPr>
                      <a:r>
                        <a:rPr lang="en-US" sz="1000">
                          <a:effectLst/>
                        </a:rPr>
                        <a:t>BPSO_A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8.38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8.25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8.25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150970694"/>
                  </a:ext>
                </a:extLst>
              </a:tr>
              <a:tr h="217236">
                <a:tc gridSpan="2">
                  <a:txBody>
                    <a:bodyPr/>
                    <a:lstStyle/>
                    <a:p>
                      <a:pPr algn="ctr">
                        <a:lnSpc>
                          <a:spcPct val="107000"/>
                        </a:lnSpc>
                        <a:spcAft>
                          <a:spcPts val="0"/>
                        </a:spcAft>
                      </a:pPr>
                      <a:r>
                        <a:rPr lang="en-US" sz="1000">
                          <a:effectLst/>
                        </a:rPr>
                        <a:t>P1_WOA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5.38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6.63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80435635"/>
                  </a:ext>
                </a:extLst>
              </a:tr>
              <a:tr h="217236">
                <a:tc gridSpan="2">
                  <a:txBody>
                    <a:bodyPr/>
                    <a:lstStyle/>
                    <a:p>
                      <a:pPr algn="ctr">
                        <a:lnSpc>
                          <a:spcPct val="107000"/>
                        </a:lnSpc>
                        <a:spcAft>
                          <a:spcPts val="0"/>
                        </a:spcAft>
                      </a:pPr>
                      <a:r>
                        <a:rPr lang="en-US" sz="1000">
                          <a:effectLst/>
                        </a:rPr>
                        <a:t>P2_WOA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10.13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10.25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8.75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9.63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57564170"/>
                  </a:ext>
                </a:extLst>
              </a:tr>
              <a:tr h="217236">
                <a:tc gridSpan="2">
                  <a:txBody>
                    <a:bodyPr/>
                    <a:lstStyle/>
                    <a:p>
                      <a:pPr algn="ctr">
                        <a:lnSpc>
                          <a:spcPct val="107000"/>
                        </a:lnSpc>
                        <a:spcAft>
                          <a:spcPts val="0"/>
                        </a:spcAft>
                      </a:pPr>
                      <a:r>
                        <a:rPr lang="en-US" sz="1000">
                          <a:effectLst/>
                        </a:rPr>
                        <a:t>P1_GSK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5.88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7.38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6.75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21307270"/>
                  </a:ext>
                </a:extLst>
              </a:tr>
              <a:tr h="217236">
                <a:tc gridSpan="2">
                  <a:txBody>
                    <a:bodyPr/>
                    <a:lstStyle/>
                    <a:p>
                      <a:pPr algn="ctr">
                        <a:lnSpc>
                          <a:spcPct val="107000"/>
                        </a:lnSpc>
                        <a:spcAft>
                          <a:spcPts val="0"/>
                        </a:spcAft>
                      </a:pPr>
                      <a:r>
                        <a:rPr lang="en-US" sz="1000">
                          <a:effectLst/>
                        </a:rPr>
                        <a:t>P2_GSK</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algn="ctr">
                        <a:lnSpc>
                          <a:spcPct val="107000"/>
                        </a:lnSpc>
                        <a:spcAft>
                          <a:spcPts val="0"/>
                        </a:spcAft>
                      </a:pPr>
                      <a:r>
                        <a:rPr lang="en-US" sz="1000">
                          <a:effectLst/>
                        </a:rPr>
                        <a:t>10.38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11.25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11.25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07000"/>
                        </a:lnSpc>
                        <a:spcAft>
                          <a:spcPts val="0"/>
                        </a:spcAft>
                      </a:pPr>
                      <a:r>
                        <a:rPr lang="en-US" sz="10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307694548"/>
                  </a:ext>
                </a:extLst>
              </a:tr>
            </a:tbl>
          </a:graphicData>
        </a:graphic>
      </p:graphicFrame>
      <p:sp>
        <p:nvSpPr>
          <p:cNvPr id="11" name="Rectangle 2">
            <a:extLst>
              <a:ext uri="{FF2B5EF4-FFF2-40B4-BE49-F238E27FC236}">
                <a16:creationId xmlns:a16="http://schemas.microsoft.com/office/drawing/2014/main" id="{2DD2EE51-2B0E-103B-B497-85F76E3180F4}"/>
              </a:ext>
            </a:extLst>
          </p:cNvPr>
          <p:cNvSpPr>
            <a:spLocks noChangeArrowheads="1"/>
          </p:cNvSpPr>
          <p:nvPr/>
        </p:nvSpPr>
        <p:spPr bwMode="auto">
          <a:xfrm>
            <a:off x="2823556" y="1469324"/>
            <a:ext cx="358463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1100" b="1" i="0" u="none" strike="noStrike" cap="none" normalizeH="0" baseline="0" dirty="0">
                <a:ln>
                  <a:noFill/>
                </a:ln>
                <a:solidFill>
                  <a:schemeClr val="tx1"/>
                </a:solidFill>
                <a:effectLst/>
                <a:latin typeface="IRLotus"/>
                <a:ea typeface="Calibri" panose="020F0502020204030204" pitchFamily="34" charset="0"/>
                <a:cs typeface="Arial" panose="020B0604020202020204" pitchFamily="34" charset="0"/>
              </a:rPr>
              <a:t>جدول نتایج آزمون فریدمن برای کاهش نویز گاوسی در تصویر</a:t>
            </a:r>
            <a:r>
              <a:rPr kumimoji="0" lang="en-US" altLang="en-US" sz="1100" b="1" i="0" u="none" strike="noStrike" cap="none" normalizeH="0" baseline="0" dirty="0">
                <a:ln>
                  <a:noFill/>
                </a:ln>
                <a:solidFill>
                  <a:schemeClr val="tx1"/>
                </a:solidFill>
                <a:effectLst/>
                <a:latin typeface="IRLotus"/>
                <a:ea typeface="Calibri" panose="020F0502020204030204" pitchFamily="34" charset="0"/>
                <a:cs typeface="Arial" panose="020B0604020202020204" pitchFamily="34" charset="0"/>
              </a:rPr>
              <a:t> MRI </a:t>
            </a:r>
            <a:r>
              <a:rPr kumimoji="0" lang="ar-SA" altLang="en-US" sz="1100" b="1" i="0" u="none" strike="noStrike" cap="none" normalizeH="0" baseline="0" dirty="0">
                <a:ln>
                  <a:noFill/>
                </a:ln>
                <a:solidFill>
                  <a:schemeClr val="tx1"/>
                </a:solidFill>
                <a:effectLst/>
                <a:latin typeface="IRLotus"/>
                <a:ea typeface="Calibri" panose="020F0502020204030204" pitchFamily="34" charset="0"/>
                <a:cs typeface="Arial" panose="020B0604020202020204" pitchFamily="34" charset="0"/>
              </a:rPr>
              <a:t>مغز</a:t>
            </a:r>
            <a:endParaRPr kumimoji="0" lang="en-US" altLang="en-US"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0AAA643-1190-4E3D-21C6-298DD7352F9A}"/>
              </a:ext>
            </a:extLst>
          </p:cNvPr>
          <p:cNvSpPr txBox="1"/>
          <p:nvPr/>
        </p:nvSpPr>
        <p:spPr>
          <a:xfrm>
            <a:off x="625186" y="4797243"/>
            <a:ext cx="7877262" cy="2060757"/>
          </a:xfrm>
          <a:prstGeom prst="rect">
            <a:avLst/>
          </a:prstGeom>
          <a:noFill/>
        </p:spPr>
        <p:txBody>
          <a:bodyPr wrap="square">
            <a:spAutoFit/>
          </a:bodyPr>
          <a:lstStyle/>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جدول </a:t>
            </a:r>
            <a:r>
              <a:rPr lang="fa-IR" sz="1800" b="1" dirty="0">
                <a:effectLst/>
                <a:latin typeface="Calibri" panose="020F0502020204030204" pitchFamily="34" charset="0"/>
                <a:ea typeface="Calibri" panose="020F0502020204030204" pitchFamily="34" charset="0"/>
                <a:cs typeface="IRLotus"/>
              </a:rPr>
              <a:t>فوق</a:t>
            </a:r>
            <a:r>
              <a:rPr lang="ar-SA" sz="1800" b="1" dirty="0">
                <a:effectLst/>
                <a:latin typeface="Calibri" panose="020F0502020204030204" pitchFamily="34" charset="0"/>
                <a:ea typeface="Calibri" panose="020F0502020204030204" pitchFamily="34" charset="0"/>
                <a:cs typeface="IRLotus"/>
              </a:rPr>
              <a:t> ستون های 2 تا 5، میانگین رتبه فیلترها را نشان می دهد، مقادیر بالاتر پررنگ هستند و عملکرد بهتر فیلتر را نشان می دهند. </a:t>
            </a:r>
            <a:endParaRPr lang="fa-IR" sz="1800" b="1" dirty="0">
              <a:effectLst/>
              <a:latin typeface="Calibri" panose="020F0502020204030204" pitchFamily="34" charset="0"/>
              <a:ea typeface="Calibri" panose="020F0502020204030204" pitchFamily="34" charset="0"/>
              <a:cs typeface="IRLotus"/>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ستون 6 ام جدول 2 میانگین رتبه را با توجه به همه معیارهای در نظر گرفته شده نشان می دهد و ستون آخر رتبه بندی فیلترها را نشان می دهد. </a:t>
            </a:r>
            <a:endParaRPr lang="fa-IR" sz="1800" b="1" dirty="0">
              <a:effectLst/>
              <a:latin typeface="Calibri" panose="020F0502020204030204" pitchFamily="34" charset="0"/>
              <a:ea typeface="Calibri" panose="020F0502020204030204" pitchFamily="34" charset="0"/>
              <a:cs typeface="IRLotus"/>
            </a:endParaRPr>
          </a:p>
          <a:p>
            <a:pPr algn="just"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همانطور که آخرین ستون جدول </a:t>
            </a:r>
            <a:r>
              <a:rPr lang="fa-IR" sz="1800" b="1" dirty="0">
                <a:effectLst/>
                <a:latin typeface="Calibri" panose="020F0502020204030204" pitchFamily="34" charset="0"/>
                <a:ea typeface="Calibri" panose="020F0502020204030204" pitchFamily="34" charset="0"/>
                <a:cs typeface="IRLotus"/>
              </a:rPr>
              <a:t>فوق</a:t>
            </a:r>
            <a:r>
              <a:rPr lang="ar-SA" sz="1800" b="1" dirty="0">
                <a:effectLst/>
                <a:latin typeface="Calibri" panose="020F0502020204030204" pitchFamily="34" charset="0"/>
                <a:ea typeface="Calibri" panose="020F0502020204030204" pitchFamily="34" charset="0"/>
                <a:cs typeface="IRLotus"/>
              </a:rPr>
              <a:t> نشان می­دهد، روش </a:t>
            </a:r>
            <a:r>
              <a:rPr lang="en-US" sz="1800" b="1" dirty="0">
                <a:effectLst/>
                <a:latin typeface="IRLotus"/>
                <a:ea typeface="Calibri" panose="020F0502020204030204" pitchFamily="34" charset="0"/>
                <a:cs typeface="Arial" panose="020B0604020202020204" pitchFamily="34" charset="0"/>
              </a:rPr>
              <a:t>P2_GSK </a:t>
            </a:r>
            <a:r>
              <a:rPr lang="ar-SA" sz="1800" b="1" dirty="0">
                <a:effectLst/>
                <a:latin typeface="IRLotus"/>
                <a:ea typeface="Calibri" panose="020F0502020204030204" pitchFamily="34" charset="0"/>
                <a:cs typeface="Arial" panose="020B0604020202020204" pitchFamily="34" charset="0"/>
              </a:rPr>
              <a:t>نسبت به سایر فیلترها در کاهش نویز گاوسی و به دنبال آن فیلتر </a:t>
            </a:r>
            <a:r>
              <a:rPr lang="en-US" sz="1800" b="1" dirty="0">
                <a:effectLst/>
                <a:latin typeface="IRLotus"/>
                <a:ea typeface="Calibri" panose="020F0502020204030204" pitchFamily="34" charset="0"/>
                <a:cs typeface="Arial" panose="020B0604020202020204" pitchFamily="34" charset="0"/>
              </a:rPr>
              <a:t>P2_WOA </a:t>
            </a:r>
            <a:r>
              <a:rPr lang="ar-SA" sz="1800" b="1" dirty="0">
                <a:effectLst/>
                <a:latin typeface="IRLotus"/>
                <a:ea typeface="Calibri" panose="020F0502020204030204" pitchFamily="34" charset="0"/>
                <a:cs typeface="Arial" panose="020B0604020202020204" pitchFamily="34" charset="0"/>
              </a:rPr>
              <a:t>بهتر عمل می­کند. </a:t>
            </a:r>
            <a:endParaRPr lang="fa-IR" sz="1800" b="1" dirty="0">
              <a:effectLst/>
              <a:latin typeface="IRLotus"/>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195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32</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10" name="TextBox 9">
            <a:extLst>
              <a:ext uri="{FF2B5EF4-FFF2-40B4-BE49-F238E27FC236}">
                <a16:creationId xmlns:a16="http://schemas.microsoft.com/office/drawing/2014/main" id="{DE33D9D5-443E-6629-44C9-4A027A0E3AC3}"/>
              </a:ext>
            </a:extLst>
          </p:cNvPr>
          <p:cNvSpPr txBox="1"/>
          <p:nvPr/>
        </p:nvSpPr>
        <p:spPr>
          <a:xfrm>
            <a:off x="687896" y="1285850"/>
            <a:ext cx="8586105" cy="711605"/>
          </a:xfrm>
          <a:prstGeom prst="rect">
            <a:avLst/>
          </a:prstGeom>
          <a:noFill/>
        </p:spPr>
        <p:txBody>
          <a:bodyPr wrap="square">
            <a:spAutoFit/>
          </a:bodyPr>
          <a:lstStyle/>
          <a:p>
            <a:pPr algn="just" rtl="1">
              <a:lnSpc>
                <a:spcPct val="107000"/>
              </a:lnSpc>
              <a:spcAft>
                <a:spcPts val="800"/>
              </a:spcAft>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D9AC25-1C9D-1B53-63A1-EFBA453E9186}"/>
              </a:ext>
            </a:extLst>
          </p:cNvPr>
          <p:cNvSpPr txBox="1"/>
          <p:nvPr/>
        </p:nvSpPr>
        <p:spPr>
          <a:xfrm>
            <a:off x="1307507" y="1762441"/>
            <a:ext cx="7845038" cy="2459712"/>
          </a:xfrm>
          <a:prstGeom prst="rect">
            <a:avLst/>
          </a:prstGeom>
          <a:noFill/>
        </p:spPr>
        <p:txBody>
          <a:bodyPr wrap="square">
            <a:spAutoFit/>
          </a:bodyPr>
          <a:lstStyle/>
          <a:p>
            <a:pPr algn="just" rtl="1">
              <a:lnSpc>
                <a:spcPct val="107000"/>
              </a:lnSpc>
              <a:spcAft>
                <a:spcPts val="800"/>
              </a:spcAft>
            </a:pPr>
            <a:endParaRPr lang="fa-IR" dirty="0">
              <a:latin typeface="IRLotus"/>
              <a:ea typeface="Calibri" panose="020F0502020204030204" pitchFamily="34" charset="0"/>
              <a:cs typeface="Arial" panose="020B0604020202020204" pitchFamily="34" charset="0"/>
            </a:endParaRPr>
          </a:p>
          <a:p>
            <a:pPr algn="just" rtl="1">
              <a:lnSpc>
                <a:spcPct val="107000"/>
              </a:lnSpc>
              <a:spcAft>
                <a:spcPts val="800"/>
              </a:spcAft>
            </a:pPr>
            <a:r>
              <a:rPr lang="ar-SA" sz="1800" b="1" dirty="0">
                <a:effectLst/>
                <a:latin typeface="IRLotus"/>
                <a:ea typeface="Calibri" panose="020F0502020204030204" pitchFamily="34" charset="0"/>
                <a:cs typeface="B Nazanin" panose="00000400000000000000" pitchFamily="2" charset="-78"/>
              </a:rPr>
              <a:t>به طور کلی اولین روش پیشنهادی در حذف نویز این تصویر موفق نبوده و فیلترهای مبتنی بر دوطرفه بهتر از سایر فیلترها هستند. </a:t>
            </a:r>
            <a:endParaRPr lang="fa-IR" sz="1800" b="1" dirty="0">
              <a:effectLst/>
              <a:latin typeface="IRLotus"/>
              <a:ea typeface="Calibri" panose="020F0502020204030204" pitchFamily="34" charset="0"/>
              <a:cs typeface="B Nazanin" panose="00000400000000000000" pitchFamily="2" charset="-78"/>
            </a:endParaRPr>
          </a:p>
          <a:p>
            <a:pPr algn="just" rtl="1">
              <a:lnSpc>
                <a:spcPct val="107000"/>
              </a:lnSpc>
              <a:spcAft>
                <a:spcPts val="800"/>
              </a:spcAft>
            </a:pPr>
            <a:endParaRPr lang="fa-IR" b="1" dirty="0">
              <a:latin typeface="IRLotus"/>
              <a:ea typeface="Calibri" panose="020F0502020204030204" pitchFamily="34" charset="0"/>
              <a:cs typeface="B Nazanin" panose="00000400000000000000" pitchFamily="2" charset="-78"/>
            </a:endParaRPr>
          </a:p>
          <a:p>
            <a:pPr algn="just" rtl="1">
              <a:lnSpc>
                <a:spcPct val="107000"/>
              </a:lnSpc>
              <a:spcAft>
                <a:spcPts val="800"/>
              </a:spcAft>
            </a:pPr>
            <a:r>
              <a:rPr lang="fa-IR" sz="1800" b="1" dirty="0">
                <a:effectLst/>
                <a:latin typeface="IRLotus"/>
                <a:ea typeface="Calibri" panose="020F0502020204030204" pitchFamily="34" charset="0"/>
                <a:cs typeface="B Nazanin" panose="00000400000000000000" pitchFamily="2" charset="-78"/>
              </a:rPr>
              <a:t>شکل 1 </a:t>
            </a:r>
            <a:r>
              <a:rPr lang="ar-SA" sz="1800" b="1" dirty="0">
                <a:effectLst/>
                <a:latin typeface="IRLotus"/>
                <a:ea typeface="Calibri" panose="020F0502020204030204" pitchFamily="34" charset="0"/>
                <a:cs typeface="B Nazanin" panose="00000400000000000000" pitchFamily="2" charset="-78"/>
              </a:rPr>
              <a:t>نتایج فیلترهای پیشنهادی را بر روی تصویر </a:t>
            </a:r>
            <a:r>
              <a:rPr lang="en-US" sz="1800" b="1" dirty="0">
                <a:effectLst/>
                <a:latin typeface="IRLotus"/>
                <a:ea typeface="Calibri" panose="020F0502020204030204" pitchFamily="34" charset="0"/>
                <a:cs typeface="B Nazanin" panose="00000400000000000000" pitchFamily="2" charset="-78"/>
              </a:rPr>
              <a:t>MRI </a:t>
            </a:r>
            <a:r>
              <a:rPr lang="ar-SA" sz="1800" b="1" dirty="0">
                <a:effectLst/>
                <a:latin typeface="IRLotus"/>
                <a:ea typeface="Calibri" panose="020F0502020204030204" pitchFamily="34" charset="0"/>
                <a:cs typeface="B Nazanin" panose="00000400000000000000" pitchFamily="2" charset="-78"/>
              </a:rPr>
              <a:t>مغز نشان می­دهد. در آن شکل، </a:t>
            </a:r>
            <a:r>
              <a:rPr lang="en-US" sz="1800" b="1" dirty="0">
                <a:effectLst/>
                <a:latin typeface="IRLotus"/>
                <a:ea typeface="Calibri" panose="020F0502020204030204" pitchFamily="34" charset="0"/>
                <a:cs typeface="B Nazanin" panose="00000400000000000000" pitchFamily="2" charset="-78"/>
              </a:rPr>
              <a:t>a</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r>
              <a:rPr lang="en-US" sz="1800" b="1" dirty="0">
                <a:effectLst/>
                <a:latin typeface="IRLotus"/>
                <a:ea typeface="Calibri" panose="020F0502020204030204" pitchFamily="34" charset="0"/>
                <a:cs typeface="B Nazanin" panose="00000400000000000000" pitchFamily="2" charset="-78"/>
              </a:rPr>
              <a:t>b</a:t>
            </a:r>
            <a:r>
              <a:rPr lang="ar-SA" sz="1800" b="1" dirty="0">
                <a:effectLst/>
                <a:latin typeface="Calibri" panose="020F0502020204030204" pitchFamily="34" charset="0"/>
                <a:ea typeface="Calibri" panose="020F0502020204030204" pitchFamily="34" charset="0"/>
                <a:cs typeface="B Nazanin" panose="00000400000000000000" pitchFamily="2" charset="-78"/>
              </a:rPr>
              <a:t>، </a:t>
            </a:r>
            <a:r>
              <a:rPr lang="en-US" sz="1800" b="1" dirty="0">
                <a:effectLst/>
                <a:latin typeface="IRLotus"/>
                <a:ea typeface="Calibri" panose="020F0502020204030204" pitchFamily="34" charset="0"/>
                <a:cs typeface="B Nazanin" panose="00000400000000000000" pitchFamily="2" charset="-78"/>
              </a:rPr>
              <a:t>c </a:t>
            </a:r>
            <a:r>
              <a:rPr lang="ar-SA" sz="1800" b="1" dirty="0">
                <a:effectLst/>
                <a:latin typeface="IRLotus"/>
                <a:ea typeface="Calibri" panose="020F0502020204030204" pitchFamily="34" charset="0"/>
                <a:cs typeface="B Nazanin" panose="00000400000000000000" pitchFamily="2" charset="-78"/>
              </a:rPr>
              <a:t>و </a:t>
            </a:r>
            <a:r>
              <a:rPr lang="en-US" sz="1800" b="1" dirty="0">
                <a:effectLst/>
                <a:latin typeface="IRLotus"/>
                <a:ea typeface="Calibri" panose="020F0502020204030204" pitchFamily="34" charset="0"/>
                <a:cs typeface="B Nazanin" panose="00000400000000000000" pitchFamily="2" charset="-78"/>
              </a:rPr>
              <a:t>d </a:t>
            </a:r>
            <a:r>
              <a:rPr lang="ar-SA" sz="1800" b="1" dirty="0">
                <a:effectLst/>
                <a:latin typeface="IRLotus"/>
                <a:ea typeface="Calibri" panose="020F0502020204030204" pitchFamily="34" charset="0"/>
                <a:cs typeface="B Nazanin" panose="00000400000000000000" pitchFamily="2" charset="-78"/>
              </a:rPr>
              <a:t>به ترتیب تصویر اصلی، تصاویر نویزدار (با انحراف استاندارد متفاوت) و تصاویر فیلتر شده با </a:t>
            </a:r>
            <a:r>
              <a:rPr lang="en-US" sz="1800" b="1" dirty="0">
                <a:effectLst/>
                <a:latin typeface="IRLotus"/>
                <a:ea typeface="Calibri" panose="020F0502020204030204" pitchFamily="34" charset="0"/>
                <a:cs typeface="B Nazanin" panose="00000400000000000000" pitchFamily="2" charset="-78"/>
              </a:rPr>
              <a:t>P1_GSK </a:t>
            </a:r>
            <a:r>
              <a:rPr lang="ar-SA" sz="1800" b="1" dirty="0">
                <a:effectLst/>
                <a:latin typeface="Calibri" panose="020F0502020204030204" pitchFamily="34" charset="0"/>
                <a:ea typeface="Calibri" panose="020F0502020204030204" pitchFamily="34" charset="0"/>
                <a:cs typeface="B Nazanin" panose="00000400000000000000" pitchFamily="2" charset="-78"/>
              </a:rPr>
              <a:t>و </a:t>
            </a:r>
            <a:r>
              <a:rPr lang="en-US" sz="1800" b="1" dirty="0">
                <a:effectLst/>
                <a:latin typeface="IRLotus"/>
                <a:ea typeface="Calibri" panose="020F0502020204030204" pitchFamily="34" charset="0"/>
                <a:cs typeface="B Nazanin" panose="00000400000000000000" pitchFamily="2" charset="-78"/>
              </a:rPr>
              <a:t>P2_GSK </a:t>
            </a:r>
            <a:r>
              <a:rPr lang="ar-SA" sz="1800" b="1" dirty="0">
                <a:effectLst/>
                <a:latin typeface="IRLotus"/>
                <a:ea typeface="Calibri" panose="020F0502020204030204" pitchFamily="34" charset="0"/>
                <a:cs typeface="B Nazanin" panose="00000400000000000000" pitchFamily="2" charset="-78"/>
              </a:rPr>
              <a:t>را نشان می دهند.</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42729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33</a:t>
            </a:fld>
            <a:endParaRPr lang="en-US">
              <a:solidFill>
                <a:srgbClr val="90C226"/>
              </a:solidFill>
            </a:endParaRPr>
          </a:p>
        </p:txBody>
      </p:sp>
      <p:pic>
        <p:nvPicPr>
          <p:cNvPr id="5" name="Picture 4">
            <a:extLst>
              <a:ext uri="{FF2B5EF4-FFF2-40B4-BE49-F238E27FC236}">
                <a16:creationId xmlns:a16="http://schemas.microsoft.com/office/drawing/2014/main" id="{A662ABEB-75E5-DA92-B528-530D7F8A2C1D}"/>
              </a:ext>
            </a:extLst>
          </p:cNvPr>
          <p:cNvPicPr>
            <a:picLocks noChangeAspect="1"/>
          </p:cNvPicPr>
          <p:nvPr/>
        </p:nvPicPr>
        <p:blipFill>
          <a:blip r:embed="rId2"/>
          <a:stretch>
            <a:fillRect/>
          </a:stretch>
        </p:blipFill>
        <p:spPr>
          <a:xfrm>
            <a:off x="2204816" y="0"/>
            <a:ext cx="6223950" cy="6546079"/>
          </a:xfrm>
          <a:prstGeom prst="rect">
            <a:avLst/>
          </a:prstGeom>
        </p:spPr>
      </p:pic>
      <p:sp>
        <p:nvSpPr>
          <p:cNvPr id="8" name="TextBox 7">
            <a:extLst>
              <a:ext uri="{FF2B5EF4-FFF2-40B4-BE49-F238E27FC236}">
                <a16:creationId xmlns:a16="http://schemas.microsoft.com/office/drawing/2014/main" id="{4F8A9BD3-50EA-9CEF-6421-D7D0A129795F}"/>
              </a:ext>
            </a:extLst>
          </p:cNvPr>
          <p:cNvSpPr txBox="1"/>
          <p:nvPr/>
        </p:nvSpPr>
        <p:spPr>
          <a:xfrm>
            <a:off x="2265943" y="6358303"/>
            <a:ext cx="6101696" cy="375552"/>
          </a:xfrm>
          <a:prstGeom prst="rect">
            <a:avLst/>
          </a:prstGeom>
          <a:noFill/>
        </p:spPr>
        <p:txBody>
          <a:bodyPr wrap="square">
            <a:spAutoFit/>
          </a:bodyPr>
          <a:lstStyle/>
          <a:p>
            <a:pPr algn="ctr" rtl="1">
              <a:lnSpc>
                <a:spcPct val="107000"/>
              </a:lnSpc>
              <a:spcAft>
                <a:spcPts val="800"/>
              </a:spcAft>
            </a:pPr>
            <a:r>
              <a:rPr lang="ar-SA" sz="1800" b="1" dirty="0">
                <a:effectLst/>
                <a:latin typeface="Calibri" panose="020F0502020204030204" pitchFamily="34" charset="0"/>
                <a:ea typeface="Calibri" panose="020F0502020204030204" pitchFamily="34" charset="0"/>
                <a:cs typeface="IRLotus"/>
              </a:rPr>
              <a:t>شکل تصاویر</a:t>
            </a:r>
            <a:r>
              <a:rPr lang="en-US" sz="1800" b="1" dirty="0">
                <a:effectLst/>
                <a:latin typeface="IRLotus"/>
                <a:ea typeface="Calibri" panose="020F0502020204030204" pitchFamily="34" charset="0"/>
                <a:cs typeface="Arial" panose="020B0604020202020204" pitchFamily="34" charset="0"/>
              </a:rPr>
              <a:t> MRI </a:t>
            </a:r>
            <a:r>
              <a:rPr lang="ar-SA" sz="1800" b="1" dirty="0">
                <a:effectLst/>
                <a:latin typeface="Calibri" panose="020F0502020204030204" pitchFamily="34" charset="0"/>
                <a:ea typeface="Calibri" panose="020F0502020204030204" pitchFamily="34" charset="0"/>
                <a:cs typeface="IRLotus"/>
              </a:rPr>
              <a:t>مغز قبل و بعد از کاهش نویز گاوسی</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887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545001-F1AE-48F5-A282-488DC1EEEAFE}" type="slidenum">
              <a:rPr lang="en-US" smtClean="0">
                <a:solidFill>
                  <a:srgbClr val="90C226"/>
                </a:solidFill>
              </a:rPr>
              <a:pPr/>
              <a:t>34</a:t>
            </a:fld>
            <a:endParaRPr lang="en-US">
              <a:solidFill>
                <a:srgbClr val="90C226"/>
              </a:solidFill>
            </a:endParaRPr>
          </a:p>
        </p:txBody>
      </p:sp>
      <p:sp>
        <p:nvSpPr>
          <p:cNvPr id="6" name="TextBox 5">
            <a:extLst>
              <a:ext uri="{FF2B5EF4-FFF2-40B4-BE49-F238E27FC236}">
                <a16:creationId xmlns:a16="http://schemas.microsoft.com/office/drawing/2014/main" id="{AF2448E9-653A-F911-283C-FD720B5A1953}"/>
              </a:ext>
            </a:extLst>
          </p:cNvPr>
          <p:cNvSpPr txBox="1"/>
          <p:nvPr/>
        </p:nvSpPr>
        <p:spPr>
          <a:xfrm>
            <a:off x="889233" y="525654"/>
            <a:ext cx="8258961" cy="5050742"/>
          </a:xfrm>
          <a:prstGeom prst="rect">
            <a:avLst/>
          </a:prstGeom>
          <a:noFill/>
        </p:spPr>
        <p:txBody>
          <a:bodyPr wrap="square">
            <a:spAutoFit/>
          </a:bodyPr>
          <a:lstStyle/>
          <a:p>
            <a:pPr algn="just" rtl="1">
              <a:lnSpc>
                <a:spcPct val="107000"/>
              </a:lnSpc>
              <a:spcAft>
                <a:spcPts val="800"/>
              </a:spcAft>
            </a:pPr>
            <a:r>
              <a:rPr lang="ar-SA" b="1" dirty="0">
                <a:effectLst/>
                <a:latin typeface="Calibri" panose="020F0502020204030204" pitchFamily="34" charset="0"/>
                <a:ea typeface="Calibri" panose="020F0502020204030204" pitchFamily="34" charset="0"/>
                <a:cs typeface="B Nazanin" panose="00000400000000000000" pitchFamily="2" charset="-78"/>
              </a:rPr>
              <a:t>تحلیل زمان اجرای الگوریتم­ها</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dirty="0">
                <a:effectLst/>
                <a:latin typeface="Calibri" panose="020F0502020204030204" pitchFamily="34" charset="0"/>
                <a:ea typeface="Calibri" panose="020F0502020204030204" pitchFamily="34" charset="0"/>
                <a:cs typeface="B Nazanin" panose="00000400000000000000" pitchFamily="2" charset="-78"/>
              </a:rPr>
              <a:t>زمان اجرای فیلترهای مبتنی بر هوش مصنوعی به عواملی مانند تعداد تکرارها، اندازه جمعیت، تعداد پارامترها، طول محدوده های متغیر و اندازه پنجره چه ثابت باشد یا بعنوان پارامتر بهینه سازی در نظر گرفته شود، بستگی دارد. </a:t>
            </a:r>
            <a:endParaRPr lang="fa-IR"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endParaRPr lang="fa-IR"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dirty="0">
                <a:effectLst/>
                <a:latin typeface="Calibri" panose="020F0502020204030204" pitchFamily="34" charset="0"/>
                <a:ea typeface="Calibri" panose="020F0502020204030204" pitchFamily="34" charset="0"/>
                <a:cs typeface="B Nazanin" panose="00000400000000000000" pitchFamily="2" charset="-78"/>
              </a:rPr>
              <a:t>بنابراین زمان اجرای فیلترهای </a:t>
            </a:r>
            <a:r>
              <a:rPr lang="en-US" dirty="0">
                <a:effectLst/>
                <a:latin typeface="IRLotus"/>
                <a:ea typeface="Calibri" panose="020F0502020204030204" pitchFamily="34" charset="0"/>
                <a:cs typeface="B Nazanin" panose="00000400000000000000" pitchFamily="2" charset="-78"/>
              </a:rPr>
              <a:t>P2_GSK</a:t>
            </a:r>
            <a:r>
              <a:rPr lang="fa-IR" dirty="0">
                <a:effectLst/>
                <a:latin typeface="Calibri" panose="020F0502020204030204" pitchFamily="34" charset="0"/>
                <a:ea typeface="Calibri" panose="020F0502020204030204" pitchFamily="34" charset="0"/>
                <a:cs typeface="B Nazanin" panose="00000400000000000000" pitchFamily="2" charset="-78"/>
              </a:rPr>
              <a:t> و </a:t>
            </a:r>
            <a:r>
              <a:rPr lang="en-US" dirty="0">
                <a:effectLst/>
                <a:latin typeface="IRLotus"/>
                <a:ea typeface="Calibri" panose="020F0502020204030204" pitchFamily="34" charset="0"/>
                <a:cs typeface="B Nazanin" panose="00000400000000000000" pitchFamily="2" charset="-78"/>
              </a:rPr>
              <a:t>P2_WOA </a:t>
            </a:r>
            <a:r>
              <a:rPr lang="ar-SA" dirty="0">
                <a:effectLst/>
                <a:latin typeface="IRLotus"/>
                <a:ea typeface="Calibri" panose="020F0502020204030204" pitchFamily="34" charset="0"/>
                <a:cs typeface="B Nazanin" panose="00000400000000000000" pitchFamily="2" charset="-78"/>
              </a:rPr>
              <a:t>بیشتر از سایرین خواهد بود زیرا این الگوریتم ها باید تعداد 7 پارامتر را بهینه کنند. زمان اجرای فیلترهای </a:t>
            </a:r>
            <a:r>
              <a:rPr lang="en-US" dirty="0">
                <a:effectLst/>
                <a:latin typeface="IRLotus"/>
                <a:ea typeface="Calibri" panose="020F0502020204030204" pitchFamily="34" charset="0"/>
                <a:cs typeface="B Nazanin" panose="00000400000000000000" pitchFamily="2" charset="-78"/>
              </a:rPr>
              <a:t>P1_GSK </a:t>
            </a:r>
            <a:r>
              <a:rPr lang="ar-SA" dirty="0">
                <a:effectLst/>
                <a:latin typeface="IRLotus"/>
                <a:ea typeface="Calibri" panose="020F0502020204030204" pitchFamily="34" charset="0"/>
                <a:cs typeface="B Nazanin" panose="00000400000000000000" pitchFamily="2" charset="-78"/>
              </a:rPr>
              <a:t>و </a:t>
            </a:r>
            <a:r>
              <a:rPr lang="en-US" dirty="0">
                <a:effectLst/>
                <a:latin typeface="IRLotus"/>
                <a:ea typeface="Calibri" panose="020F0502020204030204" pitchFamily="34" charset="0"/>
                <a:cs typeface="B Nazanin" panose="00000400000000000000" pitchFamily="2" charset="-78"/>
              </a:rPr>
              <a:t>P1_WOA </a:t>
            </a:r>
            <a:r>
              <a:rPr lang="ar-SA" dirty="0">
                <a:effectLst/>
                <a:latin typeface="Calibri" panose="020F0502020204030204" pitchFamily="34" charset="0"/>
                <a:ea typeface="Calibri" panose="020F0502020204030204" pitchFamily="34" charset="0"/>
                <a:cs typeface="B Nazanin" panose="00000400000000000000" pitchFamily="2" charset="-78"/>
              </a:rPr>
              <a:t>نیز بیشتر از </a:t>
            </a:r>
            <a:r>
              <a:rPr lang="en-US" dirty="0">
                <a:effectLst/>
                <a:latin typeface="IRLotus"/>
                <a:ea typeface="Calibri" panose="020F0502020204030204" pitchFamily="34" charset="0"/>
                <a:cs typeface="B Nazanin" panose="00000400000000000000" pitchFamily="2" charset="-78"/>
              </a:rPr>
              <a:t>GC_PSO </a:t>
            </a:r>
            <a:r>
              <a:rPr lang="ar-SA" dirty="0">
                <a:effectLst/>
                <a:latin typeface="IRLotus"/>
                <a:ea typeface="Calibri" panose="020F0502020204030204" pitchFamily="34" charset="0"/>
                <a:cs typeface="B Nazanin" panose="00000400000000000000" pitchFamily="2" charset="-78"/>
              </a:rPr>
              <a:t>است زیرا اندازه ماسک بعنوان یک پارامتر بهینه سازی است. </a:t>
            </a:r>
            <a:endParaRPr lang="fa-IR" dirty="0">
              <a:effectLst/>
              <a:latin typeface="IRLotus"/>
              <a:ea typeface="Calibri" panose="020F0502020204030204" pitchFamily="34" charset="0"/>
              <a:cs typeface="B Nazanin" panose="00000400000000000000" pitchFamily="2" charset="-78"/>
            </a:endParaRPr>
          </a:p>
          <a:p>
            <a:pPr algn="just" rtl="1">
              <a:lnSpc>
                <a:spcPct val="107000"/>
              </a:lnSpc>
              <a:spcAft>
                <a:spcPts val="800"/>
              </a:spcAft>
            </a:pPr>
            <a:r>
              <a:rPr lang="ar-SA" dirty="0">
                <a:effectLst/>
                <a:latin typeface="IRLotus"/>
                <a:ea typeface="Calibri" panose="020F0502020204030204" pitchFamily="34" charset="0"/>
                <a:cs typeface="B Nazanin" panose="00000400000000000000" pitchFamily="2" charset="-78"/>
              </a:rPr>
              <a:t>صرف نظر از محدوده متغیرها، زمان اجرای فیلتر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بیشتر از </a:t>
            </a:r>
            <a:r>
              <a:rPr lang="en-US" dirty="0">
                <a:effectLst/>
                <a:latin typeface="IRLotus"/>
                <a:ea typeface="Calibri" panose="020F0502020204030204" pitchFamily="34" charset="0"/>
                <a:cs typeface="B Nazanin" panose="00000400000000000000" pitchFamily="2" charset="-78"/>
              </a:rPr>
              <a:t>BA_PSO </a:t>
            </a:r>
            <a:r>
              <a:rPr lang="ar-SA" dirty="0">
                <a:effectLst/>
                <a:latin typeface="IRLotus"/>
                <a:ea typeface="Calibri" panose="020F0502020204030204" pitchFamily="34" charset="0"/>
                <a:cs typeface="B Nazanin" panose="00000400000000000000" pitchFamily="2" charset="-78"/>
              </a:rPr>
              <a:t>است زیرا شعاع همسایگی بعنوان یک پارامتر بهینه‌سازی در نظر گرفته شده است. محدوده­ی یکی از متغیرها در فیلترهای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و </a:t>
            </a:r>
            <a:r>
              <a:rPr lang="en-US" dirty="0">
                <a:effectLst/>
                <a:latin typeface="IRLotus"/>
                <a:ea typeface="Calibri" panose="020F0502020204030204" pitchFamily="34" charset="0"/>
                <a:cs typeface="B Nazanin" panose="00000400000000000000" pitchFamily="2" charset="-78"/>
              </a:rPr>
              <a:t>BA_PSO </a:t>
            </a:r>
            <a:r>
              <a:rPr lang="ar-SA" dirty="0">
                <a:effectLst/>
                <a:latin typeface="IRLotus"/>
                <a:ea typeface="Calibri" panose="020F0502020204030204" pitchFamily="34" charset="0"/>
                <a:cs typeface="B Nazanin" panose="00000400000000000000" pitchFamily="2" charset="-78"/>
              </a:rPr>
              <a:t>یکسان است. با این حال، اندازه محدوده متغیر دوم در فیلتر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از محدوده متغیر دوم در فیلتر </a:t>
            </a:r>
            <a:r>
              <a:rPr lang="en-US" dirty="0">
                <a:effectLst/>
                <a:latin typeface="IRLotus"/>
                <a:ea typeface="Calibri" panose="020F0502020204030204" pitchFamily="34" charset="0"/>
                <a:cs typeface="B Nazanin" panose="00000400000000000000" pitchFamily="2" charset="-78"/>
              </a:rPr>
              <a:t>BA_PSO </a:t>
            </a:r>
            <a:r>
              <a:rPr lang="ar-SA" dirty="0">
                <a:effectLst/>
                <a:latin typeface="IRLotus"/>
                <a:ea typeface="Calibri" panose="020F0502020204030204" pitchFamily="34" charset="0"/>
                <a:cs typeface="B Nazanin" panose="00000400000000000000" pitchFamily="2" charset="-78"/>
              </a:rPr>
              <a:t>کوچکتر است بنابراین سرعت پردازش را افزایش می­دهد. </a:t>
            </a:r>
            <a:endParaRPr lang="fa-IR" dirty="0">
              <a:effectLst/>
              <a:latin typeface="IRLotus"/>
              <a:ea typeface="Calibri" panose="020F0502020204030204" pitchFamily="34" charset="0"/>
              <a:cs typeface="B Nazanin" panose="00000400000000000000" pitchFamily="2" charset="-78"/>
            </a:endParaRPr>
          </a:p>
          <a:p>
            <a:pPr algn="just" rtl="1">
              <a:lnSpc>
                <a:spcPct val="107000"/>
              </a:lnSpc>
              <a:spcAft>
                <a:spcPts val="800"/>
              </a:spcAft>
            </a:pPr>
            <a:r>
              <a:rPr lang="ar-SA" dirty="0">
                <a:effectLst/>
                <a:latin typeface="IRLotus"/>
                <a:ea typeface="Calibri" panose="020F0502020204030204" pitchFamily="34" charset="0"/>
                <a:cs typeface="B Nazanin" panose="00000400000000000000" pitchFamily="2" charset="-78"/>
              </a:rPr>
              <a:t>اما در روش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شعاع همسایگی متغیر است که باعث افزایش زمان اجرای این الگوریتم می­شود. به طور کلی، با در نظر گرفتن محدوده­ی متغیرهای یکسان برای هر دو فیلتر، "فیلترهای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و </a:t>
            </a:r>
            <a:r>
              <a:rPr lang="en-US" dirty="0">
                <a:effectLst/>
                <a:latin typeface="IRLotus"/>
                <a:ea typeface="Calibri" panose="020F0502020204030204" pitchFamily="34" charset="0"/>
                <a:cs typeface="B Nazanin" panose="00000400000000000000" pitchFamily="2" charset="-78"/>
              </a:rPr>
              <a:t>BA_PSO</a:t>
            </a:r>
            <a:r>
              <a:rPr lang="ar-SA" dirty="0">
                <a:effectLst/>
                <a:latin typeface="Calibri" panose="020F0502020204030204" pitchFamily="34" charset="0"/>
                <a:ea typeface="Calibri" panose="020F0502020204030204" pitchFamily="34" charset="0"/>
                <a:cs typeface="B Nazanin" panose="00000400000000000000" pitchFamily="2" charset="-78"/>
              </a:rPr>
              <a:t>"، زمان اجرای </a:t>
            </a:r>
            <a:r>
              <a:rPr lang="en-US" dirty="0">
                <a:effectLst/>
                <a:latin typeface="IRLotus"/>
                <a:ea typeface="Calibri" panose="020F0502020204030204" pitchFamily="34" charset="0"/>
                <a:cs typeface="B Nazanin" panose="00000400000000000000" pitchFamily="2" charset="-78"/>
              </a:rPr>
              <a:t>BW_PSO </a:t>
            </a:r>
            <a:r>
              <a:rPr lang="ar-SA" dirty="0">
                <a:effectLst/>
                <a:latin typeface="IRLotus"/>
                <a:ea typeface="Calibri" panose="020F0502020204030204" pitchFamily="34" charset="0"/>
                <a:cs typeface="B Nazanin" panose="00000400000000000000" pitchFamily="2" charset="-78"/>
              </a:rPr>
              <a:t>به دلیل متغیر بودن شعاع همسایگی طولانی­تر خواهد بود. همه محاسبات با استفاده از نرم افزار متلب </a:t>
            </a:r>
            <a:r>
              <a:rPr lang="en-US" dirty="0">
                <a:effectLst/>
                <a:latin typeface="IRLotus"/>
                <a:ea typeface="Calibri" panose="020F0502020204030204" pitchFamily="34" charset="0"/>
                <a:cs typeface="B Nazanin" panose="00000400000000000000" pitchFamily="2" charset="-78"/>
              </a:rPr>
              <a:t>2012b </a:t>
            </a:r>
            <a:r>
              <a:rPr lang="ar-SA" dirty="0">
                <a:effectLst/>
                <a:latin typeface="Calibri" panose="020F0502020204030204" pitchFamily="34" charset="0"/>
                <a:ea typeface="Calibri" panose="020F0502020204030204" pitchFamily="34" charset="0"/>
                <a:cs typeface="B Nazanin" panose="00000400000000000000" pitchFamily="2" charset="-78"/>
              </a:rPr>
              <a:t>بر روی رایانه شخصی با پردازنده مرکزی </a:t>
            </a:r>
            <a:r>
              <a:rPr lang="en-US" dirty="0">
                <a:effectLst/>
                <a:latin typeface="IRLotus"/>
                <a:ea typeface="Calibri" panose="020F0502020204030204" pitchFamily="34" charset="0"/>
                <a:cs typeface="B Nazanin" panose="00000400000000000000" pitchFamily="2" charset="-78"/>
              </a:rPr>
              <a:t>Core i5</a:t>
            </a:r>
            <a:r>
              <a:rPr lang="fa-IR" dirty="0">
                <a:effectLst/>
                <a:latin typeface="Calibri" panose="020F0502020204030204" pitchFamily="34" charset="0"/>
                <a:ea typeface="Calibri" panose="020F0502020204030204" pitchFamily="34" charset="0"/>
                <a:cs typeface="B Nazanin" panose="00000400000000000000" pitchFamily="2" charset="-78"/>
              </a:rPr>
              <a:t>، </a:t>
            </a:r>
            <a:r>
              <a:rPr lang="ar-SA" dirty="0">
                <a:effectLst/>
                <a:latin typeface="Calibri" panose="020F0502020204030204" pitchFamily="34" charset="0"/>
                <a:ea typeface="Calibri" panose="020F0502020204030204" pitchFamily="34" charset="0"/>
                <a:cs typeface="B Nazanin" panose="00000400000000000000" pitchFamily="2" charset="-78"/>
              </a:rPr>
              <a:t>4 گیگابایت رم با سیستم عامل7 </a:t>
            </a:r>
            <a:r>
              <a:rPr lang="en-US" dirty="0">
                <a:effectLst/>
                <a:latin typeface="IRLotus"/>
                <a:ea typeface="Calibri" panose="020F0502020204030204" pitchFamily="34" charset="0"/>
                <a:cs typeface="B Nazanin" panose="00000400000000000000" pitchFamily="2" charset="-78"/>
              </a:rPr>
              <a:t>Win </a:t>
            </a:r>
            <a:r>
              <a:rPr lang="ar-SA" dirty="0">
                <a:effectLst/>
                <a:latin typeface="IRLotus"/>
                <a:ea typeface="Calibri" panose="020F0502020204030204" pitchFamily="34" charset="0"/>
                <a:cs typeface="B Nazanin" panose="00000400000000000000" pitchFamily="2" charset="-78"/>
              </a:rPr>
              <a:t>اجرا شده است.</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9631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24435"/>
            <a:ext cx="8596668" cy="537884"/>
          </a:xfrm>
        </p:spPr>
        <p:txBody>
          <a:bodyPr>
            <a:normAutofit/>
          </a:bodyPr>
          <a:lstStyle/>
          <a:p>
            <a:pPr algn="ctr" rtl="1"/>
            <a:r>
              <a:rPr lang="fa-IR" sz="2400" b="1" dirty="0">
                <a:cs typeface="B Nazanin" panose="00000400000000000000" pitchFamily="2" charset="-78"/>
              </a:rPr>
              <a:t>مسیر آینده</a:t>
            </a:r>
            <a:endParaRPr lang="en-US" sz="2400" b="1" dirty="0">
              <a:cs typeface="B Nazanin" panose="00000400000000000000" pitchFamily="2" charset="-78"/>
            </a:endParaRPr>
          </a:p>
        </p:txBody>
      </p:sp>
      <p:sp>
        <p:nvSpPr>
          <p:cNvPr id="3" name="Content Placeholder 2"/>
          <p:cNvSpPr>
            <a:spLocks noGrp="1"/>
          </p:cNvSpPr>
          <p:nvPr>
            <p:ph idx="1"/>
          </p:nvPr>
        </p:nvSpPr>
        <p:spPr>
          <a:xfrm>
            <a:off x="677334" y="1062319"/>
            <a:ext cx="8596668" cy="5344168"/>
          </a:xfrm>
        </p:spPr>
        <p:txBody>
          <a:bodyPr>
            <a:normAutofit/>
          </a:bodyPr>
          <a:lstStyle/>
          <a:p>
            <a:pPr algn="just" rtl="1">
              <a:lnSpc>
                <a:spcPct val="150000"/>
              </a:lnSpc>
              <a:spcAft>
                <a:spcPts val="800"/>
              </a:spcAft>
              <a:tabLst>
                <a:tab pos="362585" algn="r"/>
              </a:tabLst>
            </a:pP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در حوزه ی کاهش نویز تصویر</a:t>
            </a:r>
          </a:p>
          <a:p>
            <a:pPr algn="just" rtl="1">
              <a:lnSpc>
                <a:spcPct val="150000"/>
              </a:lnSpc>
              <a:spcAft>
                <a:spcPts val="800"/>
              </a:spcAft>
              <a:buFont typeface="Wingdings" panose="05000000000000000000" pitchFamily="2" charset="2"/>
              <a:buChar char="§"/>
              <a:tabLst>
                <a:tab pos="362585" algn="r"/>
              </a:tabLst>
            </a:pPr>
            <a:r>
              <a:rPr lang="fa-IR" sz="2000" dirty="0">
                <a:solidFill>
                  <a:schemeClr val="tx1"/>
                </a:solidFill>
                <a:latin typeface="Calibri" panose="020F0502020204030204" pitchFamily="34" charset="0"/>
                <a:ea typeface="Calibri" panose="020F0502020204030204" pitchFamily="34" charset="0"/>
                <a:cs typeface="B Nazanin" panose="00000400000000000000" pitchFamily="2" charset="-78"/>
              </a:rPr>
              <a:t>پیاده سازی روش پیشنهادی روی تصاویر رنگی، تصاویر پزشکی و ماهواره ای.</a:t>
            </a:r>
          </a:p>
          <a:p>
            <a:pPr lvl="0" algn="r" rtl="1">
              <a:buClr>
                <a:srgbClr val="90C226"/>
              </a:buClr>
              <a:buFont typeface="Wingdings" panose="05000000000000000000" pitchFamily="2" charset="2"/>
              <a:buChar char="§"/>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 استفاده از الگوریتم­های تطبیقی برای افزایش سرعت همگرایی روش پیشنهادی.</a:t>
            </a:r>
          </a:p>
          <a:p>
            <a:pPr algn="r" rtl="1">
              <a:buClr>
                <a:srgbClr val="90C226"/>
              </a:buClr>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در حوزه ی انتخاب فیلتر مناسب و رتبه بندی فیلترها</a:t>
            </a:r>
          </a:p>
          <a:p>
            <a:pPr algn="r" rtl="1">
              <a:buClr>
                <a:srgbClr val="90C226"/>
              </a:buClr>
              <a:buFont typeface="Wingdings" panose="05000000000000000000" pitchFamily="2" charset="2"/>
              <a:buChar char="§"/>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رتبه بندی انواع فیلترها برای کاهش نویزهای دیگر از جمله نویز فلفل نمکی.</a:t>
            </a:r>
          </a:p>
          <a:p>
            <a:pPr algn="r" rtl="1">
              <a:buClr>
                <a:srgbClr val="90C226"/>
              </a:buClr>
              <a:buFont typeface="Wingdings" panose="05000000000000000000" pitchFamily="2" charset="2"/>
              <a:buChar char="§"/>
            </a:pP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استفاده از سایر روش</a:t>
            </a:r>
            <a:r>
              <a:rPr lang="fa-IR" sz="2000" dirty="0">
                <a:solidFill>
                  <a:schemeClr val="tx1"/>
                </a:solidFill>
                <a:ea typeface="Calibri" panose="020F0502020204030204" pitchFamily="34" charset="0"/>
                <a:cs typeface="B Nazanin" panose="00000400000000000000" pitchFamily="2" charset="-78"/>
              </a:rPr>
              <a:t>­</a:t>
            </a:r>
            <a:r>
              <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های تصمیم گیری چند معیاره از جمله روش </a:t>
            </a:r>
            <a:r>
              <a:rPr lang="en-US" sz="2000" dirty="0">
                <a:solidFill>
                  <a:schemeClr val="tx1"/>
                </a:solidFill>
                <a:latin typeface="Times New Roman" panose="02020603050405020304" pitchFamily="18" charset="0"/>
                <a:ea typeface="Calibri" panose="020F0502020204030204" pitchFamily="34" charset="0"/>
                <a:cs typeface="B Nazanin" panose="00000400000000000000" pitchFamily="2" charset="-78"/>
              </a:rPr>
              <a:t>AHP</a:t>
            </a:r>
            <a:r>
              <a:rPr lang="en-US" sz="2000" dirty="0">
                <a:solidFill>
                  <a:schemeClr val="tx1"/>
                </a:solidFill>
                <a:latin typeface="B Nazanin" panose="00000400000000000000" pitchFamily="2" charset="-78"/>
                <a:ea typeface="Calibri" panose="020F0502020204030204" pitchFamily="34" charset="0"/>
                <a:cs typeface="B Nazanin" panose="00000400000000000000" pitchFamily="2" charset="-78"/>
              </a:rPr>
              <a:t> </a:t>
            </a:r>
            <a:r>
              <a:rPr lang="fa-IR" sz="2000" dirty="0">
                <a:solidFill>
                  <a:schemeClr val="tx1"/>
                </a:solidFill>
                <a:latin typeface="B Nazanin" panose="00000400000000000000" pitchFamily="2" charset="-78"/>
                <a:ea typeface="Calibri" panose="020F0502020204030204" pitchFamily="34" charset="0"/>
                <a:cs typeface="B Nazanin" panose="00000400000000000000" pitchFamily="2" charset="-78"/>
              </a:rPr>
              <a:t>و تحلیل پوششی داده­ها برای رتبه بندی.</a:t>
            </a:r>
            <a:endParaRPr lang="fa-IR" sz="20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r" rtl="1">
              <a:buClr>
                <a:srgbClr val="90C226"/>
              </a:buClr>
              <a:buFont typeface="Wingdings" panose="05000000000000000000" pitchFamily="2" charset="2"/>
              <a:buChar char="§"/>
            </a:pP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35</a:t>
            </a:fld>
            <a:endParaRPr lang="en-US"/>
          </a:p>
        </p:txBody>
      </p:sp>
    </p:spTree>
    <p:extLst>
      <p:ext uri="{BB962C8B-B14F-4D97-AF65-F5344CB8AC3E}">
        <p14:creationId xmlns:p14="http://schemas.microsoft.com/office/powerpoint/2010/main" val="2416073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3741"/>
          </a:xfrm>
        </p:spPr>
        <p:txBody>
          <a:bodyPr>
            <a:normAutofit/>
          </a:bodyPr>
          <a:lstStyle/>
          <a:p>
            <a:pPr algn="ctr" rtl="1"/>
            <a:r>
              <a:rPr lang="fa-IR" sz="2400" b="1" dirty="0">
                <a:cs typeface="B Nazanin" panose="00000400000000000000" pitchFamily="2" charset="-78"/>
              </a:rPr>
              <a:t>منابع</a:t>
            </a:r>
            <a:endParaRPr lang="en-US" sz="2400" b="1" dirty="0">
              <a:cs typeface="B Nazanin" panose="00000400000000000000" pitchFamily="2" charset="-78"/>
            </a:endParaRPr>
          </a:p>
        </p:txBody>
      </p:sp>
      <p:sp>
        <p:nvSpPr>
          <p:cNvPr id="3" name="Content Placeholder 2"/>
          <p:cNvSpPr>
            <a:spLocks noGrp="1"/>
          </p:cNvSpPr>
          <p:nvPr>
            <p:ph idx="1"/>
          </p:nvPr>
        </p:nvSpPr>
        <p:spPr>
          <a:xfrm>
            <a:off x="677334" y="1277471"/>
            <a:ext cx="8596668" cy="4763891"/>
          </a:xfrm>
        </p:spPr>
        <p:txBody>
          <a:bodyPr>
            <a:normAutofit fontScale="92500" lnSpcReduction="20000"/>
          </a:bodyPr>
          <a:lstStyle/>
          <a:p>
            <a:pPr algn="just" rtl="1">
              <a:spcAft>
                <a:spcPts val="800"/>
              </a:spcAft>
            </a:pPr>
            <a:r>
              <a:rPr lang="fa-IR" sz="2200" dirty="0">
                <a:solidFill>
                  <a:schemeClr val="tx1"/>
                </a:solidFill>
                <a:latin typeface="B Nazanin" panose="00000400000000000000" pitchFamily="2" charset="-78"/>
                <a:ea typeface="Calibri" panose="020F0502020204030204" pitchFamily="34" charset="0"/>
                <a:cs typeface="B Nazanin" panose="00000400000000000000" pitchFamily="2" charset="-78"/>
              </a:rPr>
              <a:t>بخشی، ن. (1393).  بررسی روش­های متعادل سازی هیستوگرام در بهبود تصویر. </a:t>
            </a:r>
            <a:r>
              <a:rPr lang="fa-IR" sz="2200" i="1" dirty="0">
                <a:solidFill>
                  <a:schemeClr val="tx1"/>
                </a:solidFill>
                <a:latin typeface="B Nazanin" panose="00000400000000000000" pitchFamily="2" charset="-78"/>
                <a:ea typeface="Calibri" panose="020F0502020204030204" pitchFamily="34" charset="0"/>
                <a:cs typeface="B Nazanin" panose="00000400000000000000" pitchFamily="2" charset="-78"/>
              </a:rPr>
              <a:t>همایش ملی مهندسی رایانه و مدیریت فناوری اطلاعات</a:t>
            </a:r>
            <a:r>
              <a:rPr lang="fa-IR" sz="2200" dirty="0">
                <a:solidFill>
                  <a:schemeClr val="tx1"/>
                </a:solidFill>
                <a:latin typeface="B Nazanin" panose="00000400000000000000" pitchFamily="2" charset="-78"/>
                <a:ea typeface="Calibri" panose="020F0502020204030204" pitchFamily="34" charset="0"/>
                <a:cs typeface="B Nazanin" panose="00000400000000000000" pitchFamily="2" charset="-78"/>
              </a:rPr>
              <a:t>.</a:t>
            </a:r>
            <a:endParaRPr lang="en-US" sz="22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just" rtl="1">
              <a:spcBef>
                <a:spcPts val="1200"/>
              </a:spcBef>
              <a:spcAft>
                <a:spcPts val="800"/>
              </a:spcAft>
            </a:pPr>
            <a:r>
              <a:rPr lang="fa-IR" sz="2200" dirty="0">
                <a:solidFill>
                  <a:schemeClr val="tx1"/>
                </a:solidFill>
                <a:latin typeface="B Nazanin" panose="00000400000000000000" pitchFamily="2" charset="-78"/>
                <a:ea typeface="Calibri" panose="020F0502020204030204" pitchFamily="34" charset="0"/>
                <a:cs typeface="B Nazanin" panose="00000400000000000000" pitchFamily="2" charset="-78"/>
              </a:rPr>
              <a:t>آریا، م.، هاشم زاده، م. (1397). </a:t>
            </a:r>
            <a:r>
              <a:rPr lang="ar-SA" sz="2200" dirty="0">
                <a:solidFill>
                  <a:schemeClr val="tx1"/>
                </a:solidFill>
                <a:latin typeface="BNazaninBold"/>
                <a:ea typeface="Calibri" panose="020F0502020204030204" pitchFamily="34" charset="0"/>
                <a:cs typeface="B Nazanin" panose="00000400000000000000" pitchFamily="2" charset="-78"/>
              </a:rPr>
              <a:t>ارز</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یابی </a:t>
            </a:r>
            <a:r>
              <a:rPr lang="ar-SA" sz="2200" dirty="0">
                <a:solidFill>
                  <a:schemeClr val="tx1"/>
                </a:solidFill>
                <a:latin typeface="BNazaninBold"/>
                <a:ea typeface="Calibri" panose="020F0502020204030204" pitchFamily="34" charset="0"/>
                <a:cs typeface="B Nazanin" panose="00000400000000000000" pitchFamily="2" charset="-78"/>
              </a:rPr>
              <a:t>کارا</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یی</a:t>
            </a:r>
            <a:r>
              <a:rPr lang="ar-SA" sz="2200" dirty="0">
                <a:solidFill>
                  <a:schemeClr val="tx1"/>
                </a:solidFill>
                <a:latin typeface="BNazaninBold"/>
                <a:ea typeface="Calibri" panose="020F0502020204030204" pitchFamily="34" charset="0"/>
                <a:cs typeface="B Nazanin" panose="00000400000000000000" pitchFamily="2" charset="-78"/>
              </a:rPr>
              <a:t> الگور</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تم­ها</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 به</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نه­ساز</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 هوش ازدحام</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 و فرا ابتکار</a:t>
            </a:r>
            <a:r>
              <a:rPr lang="ar-SA" sz="2200" dirty="0">
                <a:solidFill>
                  <a:schemeClr val="tx1"/>
                </a:solidFill>
                <a:latin typeface="Arial" panose="020B0604020202020204" pitchFamily="34" charset="0"/>
                <a:ea typeface="Calibri" panose="020F0502020204030204" pitchFamily="34" charset="0"/>
                <a:cs typeface="B Nazanin" panose="00000400000000000000" pitchFamily="2" charset="-78"/>
              </a:rPr>
              <a:t>ی</a:t>
            </a:r>
            <a:r>
              <a:rPr lang="ar-SA" sz="2200" dirty="0">
                <a:solidFill>
                  <a:schemeClr val="tx1"/>
                </a:solidFill>
                <a:latin typeface="BNazaninBold"/>
                <a:ea typeface="Calibri" panose="020F0502020204030204" pitchFamily="34" charset="0"/>
                <a:cs typeface="B Nazanin" panose="00000400000000000000" pitchFamily="2" charset="-78"/>
              </a:rPr>
              <a:t> در بهبود</a:t>
            </a:r>
            <a:r>
              <a:rPr lang="ar-SA" sz="22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ar-SA" sz="2200" dirty="0">
                <a:solidFill>
                  <a:schemeClr val="tx1"/>
                </a:solidFill>
                <a:latin typeface="BNazaninBold"/>
                <a:ea typeface="Calibri" panose="020F0502020204030204" pitchFamily="34" charset="0"/>
                <a:cs typeface="B Nazanin" panose="00000400000000000000" pitchFamily="2" charset="-78"/>
              </a:rPr>
              <a:t>کیفیت تصاویر دیجیتال رنگی و خاکستری، </a:t>
            </a:r>
            <a:r>
              <a:rPr lang="ar-SA" sz="2200" i="1" dirty="0">
                <a:solidFill>
                  <a:schemeClr val="tx1"/>
                </a:solidFill>
                <a:latin typeface="BNazaninBold"/>
                <a:ea typeface="Calibri" panose="020F0502020204030204" pitchFamily="34" charset="0"/>
                <a:cs typeface="B Nazanin" panose="00000400000000000000" pitchFamily="2" charset="-78"/>
              </a:rPr>
              <a:t>چهارمین کنفرانس ملی محاسبات توزیعی و پردازش داده­های بزرگ. </a:t>
            </a:r>
            <a:r>
              <a:rPr lang="ar-SA" sz="2200" dirty="0">
                <a:solidFill>
                  <a:schemeClr val="tx1"/>
                </a:solidFill>
                <a:latin typeface="BNazaninBold"/>
                <a:ea typeface="Calibri" panose="020F0502020204030204" pitchFamily="34" charset="0"/>
                <a:cs typeface="B Nazanin" panose="00000400000000000000" pitchFamily="2" charset="-78"/>
              </a:rPr>
              <a:t>تبریز، ایران. 26 اردیبهشت 97.</a:t>
            </a:r>
            <a:endParaRPr lang="fa-IR" sz="2200" dirty="0">
              <a:solidFill>
                <a:schemeClr val="tx1"/>
              </a:solidFill>
              <a:latin typeface="BNazaninBold"/>
              <a:ea typeface="Calibri" panose="020F0502020204030204" pitchFamily="34" charset="0"/>
              <a:cs typeface="B Nazanin" panose="00000400000000000000" pitchFamily="2" charset="-78"/>
            </a:endParaRPr>
          </a:p>
          <a:p>
            <a:pPr algn="just" rtl="1">
              <a:spcBef>
                <a:spcPts val="1200"/>
              </a:spcBef>
              <a:spcAft>
                <a:spcPts val="800"/>
              </a:spcAft>
            </a:pP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دهکردی، ا.، همکاران (1393)،انواع اغتشاش و مقایسه فیلترهای حذف اغتشاش ضربه ای تصاویر، </a:t>
            </a:r>
            <a:r>
              <a:rPr lang="fa-IR"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نهمین سمپوزیوم پیشرفت های علوم و تکنولوژی مشهد.</a:t>
            </a:r>
            <a:endParaRPr lang="en-US"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spcBef>
                <a:spcPts val="1200"/>
              </a:spcBef>
              <a:spcAft>
                <a:spcPts val="800"/>
              </a:spcAft>
            </a:pP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دهکردی، ع.، همکاران(1392)، ارائه یک روش ترکیبی برای حذف اغتشاش تصاویر با استفاده از پردازش فازی</a:t>
            </a:r>
            <a:r>
              <a:rPr lang="fa-IR"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دومین کنفرانس ملی ایده های نو در مهندسی برق، دانشگاه آزاد اسلامی خوارستگان(اصفهان).</a:t>
            </a:r>
          </a:p>
          <a:p>
            <a:pPr algn="just" rtl="1"/>
            <a:r>
              <a:rPr lang="ar-SA"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محسن زاده، </a:t>
            </a: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همکاران </a:t>
            </a:r>
            <a:r>
              <a:rPr lang="ar-SA"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(1392)، استفاده از فیلتر میانه ترکیبی(هیبرید) اصلاح شده حذف اغتشاش تصاویر </a:t>
            </a:r>
            <a:r>
              <a:rPr lang="en-US"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MRI</a:t>
            </a: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 </a:t>
            </a:r>
            <a:r>
              <a:rPr lang="fa-IR"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مهندسی برق و توسعه پایدار با محوریت دستاوردهای نوین در مهندسی برق، موسسه آموزش عالی خاوران مشهد.</a:t>
            </a:r>
            <a:endParaRPr lang="en-US"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شالچیان، </a:t>
            </a: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ب.</a:t>
            </a:r>
            <a:r>
              <a:rPr lang="ar-SA"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a:t>
            </a: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همکاران</a:t>
            </a:r>
            <a:r>
              <a:rPr lang="ar-SA"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(1388)، کاهش اغتشاش در تصاویر شبیه سازی شده </a:t>
            </a:r>
            <a:r>
              <a:rPr lang="en-US"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PET</a:t>
            </a:r>
            <a:r>
              <a:rPr lang="fa-IR" sz="2200"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 با استفاده از تبدیل موجک، </a:t>
            </a:r>
            <a:r>
              <a:rPr lang="fa-IR" sz="2200" i="1" dirty="0">
                <a:solidFill>
                  <a:schemeClr val="tx1"/>
                </a:solidFill>
                <a:latin typeface="Times New Roman" panose="02020603050405020304" pitchFamily="18" charset="0"/>
                <a:ea typeface="Times New Roman" panose="02020603050405020304" pitchFamily="18" charset="0"/>
                <a:cs typeface="B Nazanin" panose="00000400000000000000" pitchFamily="2" charset="-78"/>
              </a:rPr>
              <a:t>مجله فیزیک پزشکی ایران 6 (2).</a:t>
            </a:r>
          </a:p>
          <a:p>
            <a:pPr algn="just" rtl="1">
              <a:spcBef>
                <a:spcPts val="1200"/>
              </a:spcBef>
              <a:spcAft>
                <a:spcPts val="800"/>
              </a:spcAft>
            </a:pPr>
            <a:endParaRPr lang="fa-IR" sz="2000" i="1" dirty="0">
              <a:latin typeface="BNazaninBold"/>
              <a:ea typeface="Calibri" panose="020F0502020204030204" pitchFamily="34" charset="0"/>
              <a:cs typeface="B Nazanin" panose="00000400000000000000" pitchFamily="2" charset="-78"/>
            </a:endParaRPr>
          </a:p>
          <a:p>
            <a:pPr algn="just" rtl="1">
              <a:spcBef>
                <a:spcPts val="1200"/>
              </a:spcBef>
              <a:spcAft>
                <a:spcPts val="800"/>
              </a:spcAft>
            </a:pPr>
            <a:endParaRPr lang="fa-IR" dirty="0">
              <a:latin typeface="BNazaninBold"/>
              <a:ea typeface="Calibri" panose="020F0502020204030204" pitchFamily="34" charset="0"/>
              <a:cs typeface="B Nazanin" panose="00000400000000000000" pitchFamily="2" charset="-78"/>
            </a:endParaRPr>
          </a:p>
          <a:p>
            <a:pPr marL="0" indent="0" algn="just" rtl="1">
              <a:spcBef>
                <a:spcPts val="1200"/>
              </a:spcBef>
              <a:spcAft>
                <a:spcPts val="800"/>
              </a:spcAft>
              <a:buNone/>
            </a:pPr>
            <a:endParaRPr lang="fa-IR" dirty="0">
              <a:latin typeface="BNazaninBold"/>
              <a:ea typeface="Calibri" panose="020F0502020204030204" pitchFamily="34" charset="0"/>
              <a:cs typeface="B Nazanin" panose="00000400000000000000" pitchFamily="2" charset="-78"/>
            </a:endParaRPr>
          </a:p>
          <a:p>
            <a:pPr algn="just" rtl="1">
              <a:spcBef>
                <a:spcPts val="1200"/>
              </a:spcBef>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73BA1E1-B100-426C-9CA2-3E78E0AF844F}" type="slidenum">
              <a:rPr lang="en-US" smtClean="0"/>
              <a:t>36</a:t>
            </a:fld>
            <a:endParaRPr lang="en-US"/>
          </a:p>
        </p:txBody>
      </p:sp>
    </p:spTree>
    <p:extLst>
      <p:ext uri="{BB962C8B-B14F-4D97-AF65-F5344CB8AC3E}">
        <p14:creationId xmlns:p14="http://schemas.microsoft.com/office/powerpoint/2010/main" val="174965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2695"/>
            <a:ext cx="8596668" cy="5328668"/>
          </a:xfrm>
        </p:spPr>
        <p:txBody>
          <a:bodyPr>
            <a:normAutofit lnSpcReduction="10000"/>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Abo-</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Sinna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A.,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Amer</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H. (2005). Extensions of TOPSIS for multi-objective large-scale nonlinear programming problems.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Applied Mathematics and Computation, 162</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 243-256</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Akram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 &amp; Ismail, A. (2013). Comparison of edge detectors. </a:t>
            </a:r>
            <a:r>
              <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Int. J. Comp. Sci. Information Technol. Res,</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 16-24.</a:t>
            </a:r>
            <a:endParaRPr lang="en-US" sz="2000"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Arce, G. R. (2005).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Nonlinear signal processing: a statistical approach</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John Wiley &amp; Sons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Asokan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Anitha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(2020). Adaptive Cuckoo Search based optimal bilateral filtering for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of satellite images.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ISA transactions, 100</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308-321</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Babu</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 K.,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Sunitha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(2015). Enhancing digital images through cuckoo search algorithm in combination with morphological operation.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Journal of Computer Science, 11</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 7</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Bamotra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K. R. A. (2017). Review Paper on Image Enhancement and Its Techniques.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International Journal Of Engineering And Computer Science, 6(5)</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Bilal, M</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Wyne</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F.,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Jaffar</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A. (2016).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restoration by multivariate-stochastic optimization using improved particle swarm algorithm.</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Evolutionary Computation (CEC), 2016 IEEE Congress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73BA1E1-B100-426C-9CA2-3E78E0AF844F}" type="slidenum">
              <a:rPr lang="en-US" smtClean="0"/>
              <a:t>37</a:t>
            </a:fld>
            <a:endParaRPr lang="en-US"/>
          </a:p>
        </p:txBody>
      </p:sp>
    </p:spTree>
    <p:extLst>
      <p:ext uri="{BB962C8B-B14F-4D97-AF65-F5344CB8AC3E}">
        <p14:creationId xmlns:p14="http://schemas.microsoft.com/office/powerpoint/2010/main" val="259821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2013"/>
            <a:ext cx="8596668" cy="5409350"/>
          </a:xfrm>
        </p:spPr>
        <p:txBody>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Bonabeau</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E., Marco, D. d. R. D. F.,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Dorigo</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Théraulaz</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G.,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Theraulaz</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G. (1999).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Swarm intelligence: from natural to artificial systems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Oxford university press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Buades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Coll</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 &amp; Morel, J.-M. (2005).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 non-local algorithm for image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2005 IEEE Computer Society Conference on Computer Vision and Pattern Recognition </a:t>
            </a:r>
            <a:r>
              <a:rPr lang="en-US" sz="1600" dirty="0">
                <a:solidFill>
                  <a:schemeClr val="tx1"/>
                </a:solidFill>
                <a:latin typeface="Times New Roman" panose="02020603050405020304" pitchFamily="18" charset="0"/>
                <a:ea typeface="Calibri" panose="020F0502020204030204" pitchFamily="34" charset="0"/>
                <a:cs typeface="Arial" panose="020B0604020202020204" pitchFamily="34" charset="0"/>
              </a:rPr>
              <a:t>(CVPR'05).</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Carrillo, R. E., Aysal, T. C.,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Barner</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E. (2008).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Generalized Cauchy distribution based robust estimation.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2008 IEEE International Conference on Acoustics, Speech and Signal Processing</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Chen, S.-J., &amp; Hwang, C.-L. (1992). Fuzzy multiple attribute decision making methods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Fuzzy multiple attribute decision making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(pp. 289-486): Springer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Cho, T.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Zitnick</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C. L., Joshi, N., Kang, S. B.,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Szeliski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&amp; </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Freeman, W. T. (2012). Image restoration by matching gradient distributions.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Transactions on Pattern analysis and machine intelligence, 34</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(4), 683-694</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Dabov</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Foi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Katkovnik</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Egiazarian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(2008).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restoration by sparse 3D transform-domain collaborative filtering.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Image Processing: Algorithms and Systems VI</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38</a:t>
            </a:fld>
            <a:endParaRPr lang="en-US"/>
          </a:p>
        </p:txBody>
      </p:sp>
    </p:spTree>
    <p:extLst>
      <p:ext uri="{BB962C8B-B14F-4D97-AF65-F5344CB8AC3E}">
        <p14:creationId xmlns:p14="http://schemas.microsoft.com/office/powerpoint/2010/main" val="106601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78225"/>
            <a:ext cx="8596668" cy="5463138"/>
          </a:xfrm>
        </p:spPr>
        <p:txBody>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Dong, W., Zhang, L., Shi, G., &amp; Li, X. (2013).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Nonlocally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centralized sparse representation for image restoration.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Transactions on Image Processing, 22</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(4), 1620-1630</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Dou, L., Xu, D., Chen, H., &amp; Liu, Y. (2017).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de-noising based on mathematical morphology and multi-objective particle swarm optimization.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Ninth International Conference on Digital Image Processing (ICDIP 2017).</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Dréo</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Pétrowski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Siarry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Taillard</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E. (2006).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Metaheuristics for hard optimization: methods and case studies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Springer Science &amp; Business Media</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Eberhart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 &amp; Kennedy, J. (1995).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 new optimizer using particle swarm theory.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Micro Machine and Human Science, 1995. MHS'95., Proceedings of the Sixth International Symposium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Feng, Y., Lu, H., &amp; Zeng, X. (2015). Image restoration based on hybrid ant colony algorithm.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TELKOMNIKA (Telecommunication Computing Electronics and Control), 13</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(4), 1298-1304</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Frosio</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I.,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Kautz</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(2018). Statistical Nearest Neighbors for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Transactions on Image Processing, 28</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(2), 723-738</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39</a:t>
            </a:fld>
            <a:endParaRPr lang="en-US"/>
          </a:p>
        </p:txBody>
      </p:sp>
    </p:spTree>
    <p:extLst>
      <p:ext uri="{BB962C8B-B14F-4D97-AF65-F5344CB8AC3E}">
        <p14:creationId xmlns:p14="http://schemas.microsoft.com/office/powerpoint/2010/main" val="22153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4</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9" name="Content Placeholder 8">
            <a:extLst>
              <a:ext uri="{FF2B5EF4-FFF2-40B4-BE49-F238E27FC236}">
                <a16:creationId xmlns:a16="http://schemas.microsoft.com/office/drawing/2014/main" id="{3E76CC2F-A6AE-D3CF-FF73-D47F96B1BE4E}"/>
              </a:ext>
            </a:extLst>
          </p:cNvPr>
          <p:cNvSpPr>
            <a:spLocks noGrp="1"/>
          </p:cNvSpPr>
          <p:nvPr>
            <p:ph idx="1"/>
          </p:nvPr>
        </p:nvSpPr>
        <p:spPr>
          <a:xfrm>
            <a:off x="677334" y="1711355"/>
            <a:ext cx="8596668" cy="4563610"/>
          </a:xfrm>
        </p:spPr>
        <p:txBody>
          <a:bodyPr>
            <a:normAutofit/>
          </a:bodyPr>
          <a:lstStyle/>
          <a:p>
            <a:pPr algn="r" rtl="1"/>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fa-IR" sz="1800" b="1" i="0" dirty="0">
                <a:solidFill>
                  <a:srgbClr val="000000"/>
                </a:solidFill>
                <a:effectLst/>
                <a:latin typeface="Vazirmatn"/>
                <a:cs typeface="B Nazanin" panose="00000400000000000000" pitchFamily="2" charset="-78"/>
              </a:rPr>
              <a:t>در فرآيند پردازش تصوير، پس از گرفتن تصوير مورد نظر، مرحله پيش پردازش، انجام شود. در مرحله پیش پردازش بهبود تصویر انجام می</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شود. بهبود تصویر در کل به منظور آسان سازی تفسیر بینائی و درک تصویر به کار برده می</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شود. </a:t>
            </a: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fa-IR" sz="1800" b="1" i="0" dirty="0">
                <a:solidFill>
                  <a:srgbClr val="000000"/>
                </a:solidFill>
                <a:effectLst/>
                <a:latin typeface="Vazirmatn"/>
                <a:cs typeface="B Nazanin" panose="00000400000000000000" pitchFamily="2" charset="-78"/>
              </a:rPr>
              <a:t>بهبود تصویر یکی از موضوعات اصلی در تصاویر با کیفیت بالا می</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باشد. هدف اصلی بهبود تصاویر پزشکی، نه تنها بهبود تفسیرپذیری یا درک اطلاعات تصاویر پزشکی برای آسیب‌شناسی یا راهنمایی مداخلات پزشکی، بلکه فراهم سازی یک ورودی بهتر برای ماشین و استفاده</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ی موثرتر در تکنیک</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 و کاربردهای پردازش تصویر است. </a:t>
            </a: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en-US" sz="1800" b="1" i="0" dirty="0">
                <a:solidFill>
                  <a:srgbClr val="000000"/>
                </a:solidFill>
                <a:effectLst/>
                <a:latin typeface="Vazirmatn"/>
                <a:cs typeface="B Nazanin" panose="00000400000000000000" pitchFamily="2" charset="-78"/>
              </a:rPr>
              <a:t/>
            </a:r>
            <a:br>
              <a:rPr lang="en-US" sz="1800" b="1" i="0" dirty="0">
                <a:solidFill>
                  <a:srgbClr val="000000"/>
                </a:solidFill>
                <a:effectLst/>
                <a:latin typeface="Vazirmatn"/>
                <a:cs typeface="B Nazanin" panose="00000400000000000000" pitchFamily="2" charset="-78"/>
              </a:rPr>
            </a:br>
            <a:r>
              <a:rPr lang="fa-IR" sz="1800" b="1" i="0" dirty="0">
                <a:solidFill>
                  <a:srgbClr val="000000"/>
                </a:solidFill>
                <a:effectLst/>
                <a:latin typeface="Vazirmatn"/>
                <a:cs typeface="B Nazanin" panose="00000400000000000000" pitchFamily="2" charset="-78"/>
              </a:rPr>
              <a:t>برای این منظور از الگوریتم</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های فرا</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ابتکاری، جهت خنثی سازی بهتر نقش انسانی و افزایش سطح اثربخشی برای تولید نتایج مطلوب در جهت بهبود تصویر توسعه یافته خوهیم پرداخت. لذا الگوریتم</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های فراابتکاری مختلف که الگوریتم</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های هوش جمعی و موفق در حل مسائل بهینه</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سازی هستند، در حوزه</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ی بهبود تصاویر پزشکی استفاده شده است. برای بهبود تصاویر پزشکی روش</a:t>
            </a:r>
            <a:r>
              <a:rPr lang="en-US" sz="1800" b="1" i="0" dirty="0">
                <a:solidFill>
                  <a:srgbClr val="000000"/>
                </a:solidFill>
                <a:effectLst/>
                <a:latin typeface="Vazirmatn"/>
                <a:cs typeface="B Nazanin" panose="00000400000000000000" pitchFamily="2" charset="-78"/>
              </a:rPr>
              <a:t> </a:t>
            </a:r>
            <a:r>
              <a:rPr lang="fa-IR" sz="1800" b="1" i="0" dirty="0">
                <a:solidFill>
                  <a:srgbClr val="000000"/>
                </a:solidFill>
                <a:effectLst/>
                <a:latin typeface="Vazirmatn"/>
                <a:cs typeface="B Nazanin" panose="00000400000000000000" pitchFamily="2" charset="-78"/>
              </a:rPr>
              <a:t>های مختلفی از جمله بهبود کنتراست تصویر ارائه خواهد شد.</a:t>
            </a:r>
            <a:endParaRPr lang="en-US" dirty="0"/>
          </a:p>
        </p:txBody>
      </p:sp>
    </p:spTree>
    <p:extLst>
      <p:ext uri="{BB962C8B-B14F-4D97-AF65-F5344CB8AC3E}">
        <p14:creationId xmlns:p14="http://schemas.microsoft.com/office/powerpoint/2010/main" val="1830200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9247"/>
            <a:ext cx="8596668" cy="5342115"/>
          </a:xfrm>
        </p:spPr>
        <p:txBody>
          <a:bodyPr>
            <a:normAutofit lnSpcReduction="10000"/>
          </a:bodyPr>
          <a:lstStyle/>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Galandouz</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H. M.,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Moghaddam</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E.,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Shamsfard</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(2019). A Weighted Multi</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Criteria Decision Making Approach for Image Captioning.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arXiv</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 preprint arXiv:1904.00766</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Gonzales, R.,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Fittes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 (1977). Gray-level transformations for interactive image enhancement.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Mechanism and Machine Theory, 12</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 111-122</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Gonzalez, C., &amp; Woods, E. (1995). Digital Image Processing New York: Addison-Wesley</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Gonzalez, R. C., &amp; Woods, R. E. (2002). Digital image processing: Prentice hall Upper Saddle River, NJ</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Gorai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&amp; Ghosh, A. (2009).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Gray-level image enhancement by particle swarm optimization.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Nature &amp; Biologically Inspired Computing, 2009.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NaBIC</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2009. World Congress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Goyal, B., Dogra, A., Agrawal,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Sohi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 &amp; Sharma, A. (2020).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review: From classical to state-of-the-art approaches.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Information Fusion, 55</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220-244</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Hansen, P. C., Nagy, J. G.,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O'leary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D. P. (2006).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Deblurring</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 images: matrices, spectra, and filtering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SIAM</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40</a:t>
            </a:fld>
            <a:endParaRPr lang="en-US"/>
          </a:p>
        </p:txBody>
      </p:sp>
    </p:spTree>
    <p:extLst>
      <p:ext uri="{BB962C8B-B14F-4D97-AF65-F5344CB8AC3E}">
        <p14:creationId xmlns:p14="http://schemas.microsoft.com/office/powerpoint/2010/main" val="34669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66483"/>
            <a:ext cx="8596668" cy="5274880"/>
          </a:xfrm>
        </p:spPr>
        <p:txBody>
          <a:bodyPr/>
          <a:lstStyle/>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Hassani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H.,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Mahmoudvand</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Yarmohammadi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(2010). Filtering and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in linear regression analysis.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Fluctuation and Noise Letters, 9</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(04), 343-358</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Huynh-Thu, Q.,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Ghanbari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(2008). Scope of validity of PSNR in image/video quality assessment.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Electronics letters, 44</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(13), 800-801</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Hwang, C.-L., &amp; Yoon, K. (1981). Multiple Attribute Decision Making–Methods and Applications Springer-</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Verlag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Berlin Heidelberg.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New York</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Jahanshahloo</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G. R.,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Lotfi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F. H.,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Davoodi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(2009). Extension of TOPSIS for decision-making problems with interval data: Interval efficiency.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Mathematical and Computer Modelling, , 49</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(5-6), 1137-1142.</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Jahanshahloo</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G. R.,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Lotfi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F. H.,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Izadikhah</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(2006a). An algorithmic method to extend TOPSIS for decision-making problems with interval data.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Applied Mathematics and Computation, 175</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(2), 1375-1384</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r>
              <a:rPr lang="en-US" dirty="0">
                <a:solidFill>
                  <a:schemeClr val="tx1"/>
                </a:solidFill>
                <a:latin typeface="Times New Roman" panose="02020603050405020304" pitchFamily="18" charset="0"/>
                <a:ea typeface="Calibri" panose="020F0502020204030204" pitchFamily="34" charset="0"/>
              </a:rPr>
              <a:t> </a:t>
            </a:r>
            <a:r>
              <a:rPr lang="en-US" dirty="0" err="1">
                <a:solidFill>
                  <a:schemeClr val="tx1"/>
                </a:solidFill>
                <a:latin typeface="Times New Roman" panose="02020603050405020304" pitchFamily="18" charset="0"/>
                <a:ea typeface="Calibri" panose="020F0502020204030204" pitchFamily="34" charset="0"/>
              </a:rPr>
              <a:t>Jahanshahloo</a:t>
            </a:r>
            <a:r>
              <a:rPr lang="en-US" dirty="0">
                <a:solidFill>
                  <a:schemeClr val="tx1"/>
                </a:solidFill>
                <a:latin typeface="Times New Roman" panose="02020603050405020304" pitchFamily="18" charset="0"/>
                <a:ea typeface="Calibri" panose="020F0502020204030204" pitchFamily="34" charset="0"/>
              </a:rPr>
              <a:t>, G. R., </a:t>
            </a:r>
            <a:r>
              <a:rPr lang="en-US" dirty="0" err="1">
                <a:solidFill>
                  <a:schemeClr val="tx1"/>
                </a:solidFill>
                <a:latin typeface="Times New Roman" panose="02020603050405020304" pitchFamily="18" charset="0"/>
                <a:ea typeface="Calibri" panose="020F0502020204030204" pitchFamily="34" charset="0"/>
              </a:rPr>
              <a:t>Lotfi</a:t>
            </a:r>
            <a:r>
              <a:rPr lang="en-US" dirty="0">
                <a:solidFill>
                  <a:schemeClr val="tx1"/>
                </a:solidFill>
                <a:latin typeface="Times New Roman" panose="02020603050405020304" pitchFamily="18" charset="0"/>
                <a:ea typeface="Calibri" panose="020F0502020204030204" pitchFamily="34" charset="0"/>
              </a:rPr>
              <a:t>, F. H</a:t>
            </a:r>
            <a:r>
              <a:rPr lang="ar-SA" dirty="0">
                <a:solidFill>
                  <a:schemeClr val="tx1"/>
                </a:solidFill>
                <a:latin typeface="Times New Roman" panose="02020603050405020304" pitchFamily="18" charset="0"/>
                <a:ea typeface="Calibri" panose="020F0502020204030204" pitchFamily="34" charset="0"/>
              </a:rPr>
              <a:t>., &amp; </a:t>
            </a:r>
            <a:r>
              <a:rPr lang="en-US" dirty="0" err="1">
                <a:solidFill>
                  <a:schemeClr val="tx1"/>
                </a:solidFill>
                <a:latin typeface="Times New Roman" panose="02020603050405020304" pitchFamily="18" charset="0"/>
                <a:ea typeface="Calibri" panose="020F0502020204030204" pitchFamily="34" charset="0"/>
              </a:rPr>
              <a:t>Izadikhah</a:t>
            </a:r>
            <a:r>
              <a:rPr lang="en-US" dirty="0">
                <a:solidFill>
                  <a:schemeClr val="tx1"/>
                </a:solidFill>
                <a:latin typeface="Times New Roman" panose="02020603050405020304" pitchFamily="18" charset="0"/>
                <a:ea typeface="Calibri" panose="020F0502020204030204" pitchFamily="34" charset="0"/>
              </a:rPr>
              <a:t>, M. (2006b). Extension of the TOPSIS method for decision-making problems with fuzzy data. </a:t>
            </a:r>
            <a:r>
              <a:rPr lang="en-US" i="1" dirty="0">
                <a:solidFill>
                  <a:schemeClr val="tx1"/>
                </a:solidFill>
                <a:latin typeface="Times New Roman" panose="02020603050405020304" pitchFamily="18" charset="0"/>
                <a:ea typeface="Calibri" panose="020F0502020204030204" pitchFamily="34" charset="0"/>
              </a:rPr>
              <a:t>Applied Mathematics and Computation, 181</a:t>
            </a:r>
            <a:r>
              <a:rPr lang="en-US" dirty="0">
                <a:solidFill>
                  <a:schemeClr val="tx1"/>
                </a:solidFill>
                <a:latin typeface="Times New Roman" panose="02020603050405020304" pitchFamily="18" charset="0"/>
                <a:ea typeface="Calibri" panose="020F0502020204030204" pitchFamily="34" charset="0"/>
              </a:rPr>
              <a:t>(2), 1544-1551.</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41</a:t>
            </a:fld>
            <a:endParaRPr lang="en-US"/>
          </a:p>
        </p:txBody>
      </p:sp>
    </p:spTree>
    <p:extLst>
      <p:ext uri="{BB962C8B-B14F-4D97-AF65-F5344CB8AC3E}">
        <p14:creationId xmlns:p14="http://schemas.microsoft.com/office/powerpoint/2010/main" val="2743632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12695"/>
            <a:ext cx="8596668" cy="5328668"/>
          </a:xfrm>
        </p:spPr>
        <p:txBody>
          <a:bodyPr>
            <a:normAutofit lnSpcReduction="10000"/>
          </a:bodyPr>
          <a:lstStyle/>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Jansson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 A. (2014).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Deconvolution of images and spectra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Courier Corporation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Jebril</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N. A</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&amp; </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Al-</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Haija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Q. A. (2019). Cuckoo Optimization Algorithm (COA) for Image Processing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Nature Inspired Optimization Techniques for Image Processing Applications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(pp. 189-213): Springer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Karami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Tafakori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L. (2017).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using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generalised</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Cauchy filter.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IET Image Processing, 11</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(9), 767-776</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Kazubek</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(2003). Wavelet domain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by thresholding and Wiener filtering.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Signal Processing Letters, 10</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(11), 324-326</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Khiyabani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F. M., &amp; Leong, W. J. (2014). Limited memory methods with improved symmetric rank-one updates and its applications on nonlinear image restoration.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Arabian Journal for Science and Engineering, 39</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(11), 7823-7838</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Kumar, N., Shukla, H.,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Tripathi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R. (2017). Image Restoration in Noisy Free Images Using Fuzzy Based Median Filtering and Adaptive Particle Swarm Optimization-Richardson-Lucy Algorithm.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International Journal of Intelligent Engineering and Systems, 10</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(4), 50-59</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Laine,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Karras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T.,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Lehtinen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Aila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T. (2019).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High-quality self-supervised deep</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Advances in Neural Information Processing Systems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42</a:t>
            </a:fld>
            <a:endParaRPr lang="en-US"/>
          </a:p>
        </p:txBody>
      </p:sp>
    </p:spTree>
    <p:extLst>
      <p:ext uri="{BB962C8B-B14F-4D97-AF65-F5344CB8AC3E}">
        <p14:creationId xmlns:p14="http://schemas.microsoft.com/office/powerpoint/2010/main" val="2577061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9247"/>
            <a:ext cx="8596668" cy="5342115"/>
          </a:xfrm>
        </p:spPr>
        <p:txBody>
          <a:bodyPr>
            <a:normAutofit lnSpcReduction="10000"/>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Lei, X., Hu, Q., Kong, X.,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Xiong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T. (2014). Image enhancement using hybrid intelligent optimization.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Opt. &amp;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Optoelectron</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Technol</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341-344</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Li, N., &amp; Li, Y. (2011).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Restoration Using Improved Particle Swarm Optimization.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Network Computing and Information Security (NCIS), 2011 International Conference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Lucy, L. B. (1974). An iterative technique for the rectification of observed distributions.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The astronomical journal, 79</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745</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Mamta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G. R., &amp; Dutta, M. (2018). PSO Based Blind Deconvolution Technique of Image Restoration Using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Cepstrum</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Domain of Motion Blur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Computational Vision and Bio Inspired Computing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(pp. 947-958): Springer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manvi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g. (2017).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Restoration of Ultrasound Images using Ant Colony Optimization Approach</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International Conference on Soft Computing Applications in Wireless Communication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Maru</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 &amp; Parikh, M. (2017). Image Restoration Techniques: A Survey.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International Journal of Computer Applications, 160</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(6).</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r>
              <a:rPr lang="en-US" dirty="0">
                <a:solidFill>
                  <a:schemeClr val="tx1"/>
                </a:solidFill>
                <a:latin typeface="Times New Roman" panose="02020603050405020304" pitchFamily="18" charset="0"/>
                <a:ea typeface="Calibri" panose="020F0502020204030204" pitchFamily="34" charset="0"/>
              </a:rPr>
              <a:t>   Miller, J., &amp; Thomas, J. (1972). Detectors for discrete-time signals in non-Gaussian    noise. </a:t>
            </a:r>
            <a:r>
              <a:rPr lang="en-US" i="1" dirty="0">
                <a:solidFill>
                  <a:schemeClr val="tx1"/>
                </a:solidFill>
                <a:latin typeface="Times New Roman" panose="02020603050405020304" pitchFamily="18" charset="0"/>
                <a:ea typeface="Calibri" panose="020F0502020204030204" pitchFamily="34" charset="0"/>
              </a:rPr>
              <a:t>IEEE Transactions on Information Theory, 18</a:t>
            </a:r>
            <a:r>
              <a:rPr lang="en-US" dirty="0">
                <a:solidFill>
                  <a:schemeClr val="tx1"/>
                </a:solidFill>
                <a:latin typeface="Times New Roman" panose="02020603050405020304" pitchFamily="18" charset="0"/>
                <a:ea typeface="Calibri" panose="020F0502020204030204" pitchFamily="34" charset="0"/>
              </a:rPr>
              <a:t>(2), 241-250.</a:t>
            </a:r>
            <a:r>
              <a:rPr lang="ar-SA" dirty="0">
                <a:solidFill>
                  <a:schemeClr val="tx1"/>
                </a:solidFill>
                <a:latin typeface="Times New Roman" panose="02020603050405020304" pitchFamily="18" charset="0"/>
                <a:ea typeface="Calibri" panose="020F0502020204030204" pitchFamily="34" charset="0"/>
              </a:rPr>
              <a:t>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43</a:t>
            </a:fld>
            <a:endParaRPr lang="en-US"/>
          </a:p>
        </p:txBody>
      </p:sp>
    </p:spTree>
    <p:extLst>
      <p:ext uri="{BB962C8B-B14F-4D97-AF65-F5344CB8AC3E}">
        <p14:creationId xmlns:p14="http://schemas.microsoft.com/office/powerpoint/2010/main" val="109520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39589"/>
            <a:ext cx="8596668" cy="5301774"/>
          </a:xfrm>
        </p:spPr>
        <p:txBody>
          <a:bodyPr>
            <a:normAutofit lnSpcReduction="10000"/>
          </a:bodyPr>
          <a:lstStyle/>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Mirjalili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&amp; Lewis, A. (2016). The whale optimization algorithm.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Advances in engineering software, 95</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51-67</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Mirjalili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Mirjalili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M., &amp; Lewis, A. (2014). Grey wolf optimizer.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Advances in engineering software, 69</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46-61</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Mittal, P., Saini, R., &amp; Jain, N. K. (2019). Image Enhancement Using Fuzzy Logic Techniques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Soft Computing: Theories and Applications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(pp. 537-546): Springer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Munteanu</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C., &amp; Rosa, A. (2000).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Towards automatic image enhancement using genetic algorithms.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Evolutionary Computation, 2000</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Proceedings of the 2000 Congress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Mustafa, W. A., &amp; Kader, M. M. M. A. (2018).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 Review of Histogram Equalization Techniques in Image Enhancement Application.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Journal of Physics: Conference Series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Pan, H., Wen, Y.-W., &amp; Zhu, H</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M. (2019). A regularization parameter selection model for total variation based image noise removal.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Applied Mathematical Modelling, 68</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353-367</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Panetta, K., Zhou, Y.,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Agaian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Jia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H. (2011). Nonlinear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unsharp</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masking for mammogram enhancement.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Transactions on Information Technology in Biomedicine, 15</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(6), 918-928</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44</a:t>
            </a:fld>
            <a:endParaRPr lang="en-US"/>
          </a:p>
        </p:txBody>
      </p:sp>
    </p:spTree>
    <p:extLst>
      <p:ext uri="{BB962C8B-B14F-4D97-AF65-F5344CB8AC3E}">
        <p14:creationId xmlns:p14="http://schemas.microsoft.com/office/powerpoint/2010/main" val="30283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58907"/>
            <a:ext cx="8596668" cy="5382456"/>
          </a:xfrm>
        </p:spPr>
        <p:txBody>
          <a:bodyPr>
            <a:normAutofit lnSpcReduction="10000"/>
          </a:bodyPr>
          <a:lstStyle/>
          <a:p>
            <a:pPr marL="457200" indent="-457200" algn="just"/>
            <a:r>
              <a:rPr lang="en-US" dirty="0">
                <a:latin typeface="Times New Roman" panose="02020603050405020304" pitchFamily="18" charset="0"/>
                <a:ea typeface="Calibri" panose="020F0502020204030204" pitchFamily="34" charset="0"/>
                <a:cs typeface="Arial" panose="020B0604020202020204" pitchFamily="34" charset="0"/>
              </a:rPr>
              <a:t>Pe</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rry, S. W. (2006). Adaptive Image Restoration: Perception Based Neural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Nework</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Models and Algorithms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Pitas, I.,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Venetsanopoulos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N. (2013).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Nonlinear digital filters: principles and applications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(Vol. 84): Springer Science &amp; Business Media</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Portilla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Strela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 Wainwright, M. J.,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Simoncelli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E. P. (2003).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using scale mixtures of Gaussians in the wavelet domain.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 Transactions on Image Processing</a:t>
            </a:r>
            <a:r>
              <a:rPr lang="en-US" sz="1600" i="1" dirty="0">
                <a:solidFill>
                  <a:schemeClr val="tx1"/>
                </a:solidFill>
                <a:latin typeface="Calibri" panose="020F0502020204030204" pitchFamily="34" charset="0"/>
                <a:ea typeface="Calibri" panose="020F0502020204030204" pitchFamily="34" charset="0"/>
                <a:cs typeface="Arial" panose="020B0604020202020204" pitchFamily="34" charset="0"/>
              </a:rPr>
              <a:t>, 12</a:t>
            </a:r>
            <a:r>
              <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rPr>
              <a:t>(11), 1338-1351.</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Ramson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J., Raju, K. L., Vishnu, S.,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Anagnostopoulos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T. (2019). Nature Inspired Optimization Techniques for Image Processing—A Short Review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Nature Inspired Optimization Techniques for Image Processing Applications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(pp. 113-145): Springer.</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Richardson, W. H. (1972). Bayesian-based iterative method of image restoration.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JOSA, 62</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(1), 55-59</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Sakthidasan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Nagappan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N. V. (2016). Noise free image restoration using hybrid filter with adaptive genetic algorithm.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Computers &amp; Electrical Engineering, 54</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382-392</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Sankaran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Bhuvaneshwari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Nagarajan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 (2014).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 new edge preserved technique using iterative median filter.</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Communications and Signal Processing (ICCSP), 2014 International Conference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73BA1E1-B100-426C-9CA2-3E78E0AF844F}" type="slidenum">
              <a:rPr lang="en-US" smtClean="0"/>
              <a:t>45</a:t>
            </a:fld>
            <a:endParaRPr lang="en-US"/>
          </a:p>
        </p:txBody>
      </p:sp>
    </p:spTree>
    <p:extLst>
      <p:ext uri="{BB962C8B-B14F-4D97-AF65-F5344CB8AC3E}">
        <p14:creationId xmlns:p14="http://schemas.microsoft.com/office/powerpoint/2010/main" val="1408606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05119"/>
            <a:ext cx="8596668" cy="5436244"/>
          </a:xfrm>
        </p:spPr>
        <p:txBody>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Shannon, C. E. (1948). A mathematical theory of communication, Bell Systems Tech.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J, 27</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379-423</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Singh, D. D., &amp; Aggarwal, M. (2014). An Ant Colony Optimization Approach to Ultrasound Image Restoration.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10</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11</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Singh, N., Kaur, M., &amp; Singh, K</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a:solidFill>
                  <a:schemeClr val="tx1"/>
                </a:solidFill>
                <a:latin typeface="Times New Roman" panose="02020603050405020304" pitchFamily="18" charset="0"/>
                <a:ea typeface="Calibri" panose="020F0502020204030204" pitchFamily="34" charset="0"/>
                <a:cs typeface="Arial" panose="020B0604020202020204" pitchFamily="34" charset="0"/>
              </a:rPr>
              <a:t>(2013)</a:t>
            </a:r>
            <a:r>
              <a:rPr lang="ar-SA">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Parameter optimization in image enhancement using PSO.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American Journal of Engineering Research (AJER), 2</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(5), 84-90</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Singh, R. P., &amp; Dixit, M. (2015). Histogram equalization: a strong technique for image enhancement.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International Journal of Signal Processing, Image Processing and Pattern Recognition, 8</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(8), 345-352</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Talbi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E.-G. (2009).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Metaheuristics: from design to implementation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(Vol. 74): John Wiley &amp; Sons</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Thampi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M.,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Gelbukh</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Mukhopadhyay</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J. (2014).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Advances in signal processing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and intelligent recognition systems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Springer</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rPr>
              <a:t>Tomasi</a:t>
            </a:r>
            <a:r>
              <a:rPr lang="en-US" dirty="0">
                <a:solidFill>
                  <a:schemeClr val="tx1"/>
                </a:solidFill>
                <a:latin typeface="Times New Roman" panose="02020603050405020304" pitchFamily="18" charset="0"/>
                <a:ea typeface="Calibri" panose="020F0502020204030204" pitchFamily="34" charset="0"/>
              </a:rPr>
              <a:t>, C., &amp; </a:t>
            </a:r>
            <a:r>
              <a:rPr lang="en-US" dirty="0" err="1">
                <a:solidFill>
                  <a:schemeClr val="tx1"/>
                </a:solidFill>
                <a:latin typeface="Times New Roman" panose="02020603050405020304" pitchFamily="18" charset="0"/>
                <a:ea typeface="Calibri" panose="020F0502020204030204" pitchFamily="34" charset="0"/>
              </a:rPr>
              <a:t>Manduchi</a:t>
            </a:r>
            <a:r>
              <a:rPr lang="en-US" dirty="0">
                <a:solidFill>
                  <a:schemeClr val="tx1"/>
                </a:solidFill>
                <a:latin typeface="Times New Roman" panose="02020603050405020304" pitchFamily="18" charset="0"/>
                <a:ea typeface="Calibri" panose="020F0502020204030204" pitchFamily="34" charset="0"/>
              </a:rPr>
              <a:t>, R. (1998). </a:t>
            </a:r>
            <a:r>
              <a:rPr lang="en-US" i="1" dirty="0">
                <a:solidFill>
                  <a:schemeClr val="tx1"/>
                </a:solidFill>
                <a:latin typeface="Times New Roman" panose="02020603050405020304" pitchFamily="18" charset="0"/>
                <a:ea typeface="Calibri" panose="020F0502020204030204" pitchFamily="34" charset="0"/>
              </a:rPr>
              <a:t>Bilateral filtering for gray and color images.</a:t>
            </a:r>
            <a:r>
              <a:rPr lang="en-US" dirty="0">
                <a:solidFill>
                  <a:schemeClr val="tx1"/>
                </a:solidFill>
                <a:latin typeface="Times New Roman" panose="02020603050405020304" pitchFamily="18" charset="0"/>
                <a:ea typeface="Calibri" panose="020F0502020204030204" pitchFamily="34" charset="0"/>
              </a:rPr>
              <a:t> Paper presented at the </a:t>
            </a:r>
            <a:r>
              <a:rPr lang="en-US" dirty="0" err="1">
                <a:solidFill>
                  <a:schemeClr val="tx1"/>
                </a:solidFill>
                <a:latin typeface="Times New Roman" panose="02020603050405020304" pitchFamily="18" charset="0"/>
                <a:ea typeface="Calibri" panose="020F0502020204030204" pitchFamily="34" charset="0"/>
              </a:rPr>
              <a:t>Iccv</a:t>
            </a:r>
            <a:r>
              <a:rPr lang="ar-SA" dirty="0">
                <a:solidFill>
                  <a:schemeClr val="tx1"/>
                </a:solidFill>
                <a:latin typeface="Times New Roman" panose="02020603050405020304" pitchFamily="18" charset="0"/>
                <a:ea typeface="Calibri" panose="020F0502020204030204" pitchFamily="34" charset="0"/>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46</a:t>
            </a:fld>
            <a:endParaRPr lang="en-US"/>
          </a:p>
        </p:txBody>
      </p:sp>
    </p:spTree>
    <p:extLst>
      <p:ext uri="{BB962C8B-B14F-4D97-AF65-F5344CB8AC3E}">
        <p14:creationId xmlns:p14="http://schemas.microsoft.com/office/powerpoint/2010/main" val="2941906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85801"/>
            <a:ext cx="8596668" cy="5355562"/>
          </a:xfrm>
        </p:spPr>
        <p:txBody>
          <a:bodyPr>
            <a:normAutofit lnSpcReduction="10000"/>
          </a:bodyPr>
          <a:lstStyle/>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Vishnu, S. D.,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Rajan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S.,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Sowmya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V.,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Soman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(2017). Hyperspectral image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least square approach using wavelet filters. Paper presented at the 2017 International Conference on Advances in Computing, Communications and Informatics (ICACCI).</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Wang, C.,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Xue</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B., &amp; Shang, L. (2017).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PSO-based parameters selection for the bilateral filter in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denoising</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Proceedings of the Genetic and Evolutionary Computation Conference</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Wang, Z.,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Bovik</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 C., Sheikh, H. R.,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Simoncelli</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E. P. (2004). Image quality assessment: from error visibility to structural similarity.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IEEE</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Transactions on Image Processing, 13</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(4), 600-612</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Xu, G., Wang, S., Yang, T., &amp; Jiang, W. (2018). A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neutrosophic</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approach based on TOPSIS method to image segmentation.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International Journal of Computers Communications &amp; Control, 13</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(6), 1047-1061</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Xuanhua</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L.,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Qingping</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H.,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Xiaojian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K., &amp;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Tianlin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X. (2013).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Image Enhancement Using Hybrid Intelligent Optimization.</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Intelligent Systems Design and Engineering Applications, 2013 Fourth International Conference on</a:t>
            </a:r>
            <a:r>
              <a:rPr lang="ar-SA"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Yang, X.-S., &amp; Deb, S. (2009). </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Cuckoo search via </a:t>
            </a:r>
            <a:r>
              <a:rPr lang="en-US" i="1" dirty="0" err="1">
                <a:solidFill>
                  <a:schemeClr val="tx1"/>
                </a:solidFill>
                <a:latin typeface="Times New Roman" panose="02020603050405020304" pitchFamily="18" charset="0"/>
                <a:ea typeface="Calibri" panose="020F0502020204030204" pitchFamily="34" charset="0"/>
                <a:cs typeface="Arial" panose="020B0604020202020204" pitchFamily="34" charset="0"/>
              </a:rPr>
              <a:t>Lévy</a:t>
            </a:r>
            <a:r>
              <a:rPr lang="en-US" i="1" dirty="0">
                <a:solidFill>
                  <a:schemeClr val="tx1"/>
                </a:solidFill>
                <a:latin typeface="Times New Roman" panose="02020603050405020304" pitchFamily="18" charset="0"/>
                <a:ea typeface="Calibri" panose="020F0502020204030204" pitchFamily="34" charset="0"/>
                <a:cs typeface="Arial" panose="020B0604020202020204" pitchFamily="34" charset="0"/>
              </a:rPr>
              <a:t> flights.</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 Paper presented at the 2009 World congress on nature &amp; biologically inspired computing (</a:t>
            </a:r>
            <a:r>
              <a:rPr lang="en-US" dirty="0" err="1">
                <a:solidFill>
                  <a:schemeClr val="tx1"/>
                </a:solidFill>
                <a:latin typeface="Times New Roman" panose="02020603050405020304" pitchFamily="18" charset="0"/>
                <a:ea typeface="Calibri" panose="020F0502020204030204" pitchFamily="34" charset="0"/>
                <a:cs typeface="Arial" panose="020B0604020202020204" pitchFamily="34" charset="0"/>
              </a:rPr>
              <a:t>NaBIC</a:t>
            </a:r>
            <a:r>
              <a:rPr lang="en-US" dirty="0">
                <a:solidFill>
                  <a:schemeClr val="tx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3BA1E1-B100-426C-9CA2-3E78E0AF844F}" type="slidenum">
              <a:rPr lang="en-US" smtClean="0"/>
              <a:t>47</a:t>
            </a:fld>
            <a:endParaRPr lang="en-US"/>
          </a:p>
        </p:txBody>
      </p:sp>
    </p:spTree>
    <p:extLst>
      <p:ext uri="{BB962C8B-B14F-4D97-AF65-F5344CB8AC3E}">
        <p14:creationId xmlns:p14="http://schemas.microsoft.com/office/powerpoint/2010/main" val="2829085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53035"/>
            <a:ext cx="8596668" cy="5288327"/>
          </a:xfrm>
        </p:spPr>
        <p:txBody>
          <a:bodyPr/>
          <a:lstStyle/>
          <a:p>
            <a:pPr marL="457200" indent="-457200" algn="just"/>
            <a:r>
              <a:rPr lang="en-US" dirty="0">
                <a:latin typeface="Times New Roman" panose="02020603050405020304" pitchFamily="18" charset="0"/>
                <a:ea typeface="Calibri" panose="020F0502020204030204" pitchFamily="34" charset="0"/>
                <a:cs typeface="Arial" panose="020B0604020202020204" pitchFamily="34" charset="0"/>
              </a:rPr>
              <a:t>Young, S. I., </a:t>
            </a:r>
            <a:r>
              <a:rPr lang="en-US" dirty="0" err="1">
                <a:latin typeface="Times New Roman" panose="02020603050405020304" pitchFamily="18" charset="0"/>
                <a:ea typeface="Calibri" panose="020F0502020204030204" pitchFamily="34" charset="0"/>
                <a:cs typeface="Arial" panose="020B0604020202020204" pitchFamily="34" charset="0"/>
              </a:rPr>
              <a:t>Girod</a:t>
            </a:r>
            <a:r>
              <a:rPr lang="en-US" dirty="0">
                <a:latin typeface="Times New Roman" panose="02020603050405020304" pitchFamily="18" charset="0"/>
                <a:ea typeface="Calibri" panose="020F0502020204030204" pitchFamily="34" charset="0"/>
                <a:cs typeface="Arial" panose="020B0604020202020204" pitchFamily="34" charset="0"/>
              </a:rPr>
              <a:t>, B., &amp; </a:t>
            </a:r>
            <a:r>
              <a:rPr lang="en-US" dirty="0" err="1">
                <a:latin typeface="Times New Roman" panose="02020603050405020304" pitchFamily="18" charset="0"/>
                <a:ea typeface="Calibri" panose="020F0502020204030204" pitchFamily="34" charset="0"/>
                <a:cs typeface="Arial" panose="020B0604020202020204" pitchFamily="34" charset="0"/>
              </a:rPr>
              <a:t>Taubman</a:t>
            </a:r>
            <a:r>
              <a:rPr lang="en-US" dirty="0">
                <a:latin typeface="Times New Roman" panose="02020603050405020304" pitchFamily="18" charset="0"/>
                <a:ea typeface="Calibri" panose="020F0502020204030204" pitchFamily="34" charset="0"/>
                <a:cs typeface="Arial" panose="020B0604020202020204" pitchFamily="34" charset="0"/>
              </a:rPr>
              <a:t>, D. (2020). Gaussian Lifting for Fast Bilateral and Nonlocal Means Filtering. </a:t>
            </a:r>
            <a:r>
              <a:rPr lang="en-US" i="1" dirty="0">
                <a:latin typeface="Times New Roman" panose="02020603050405020304" pitchFamily="18" charset="0"/>
                <a:ea typeface="Calibri" panose="020F0502020204030204" pitchFamily="34" charset="0"/>
                <a:cs typeface="Arial" panose="020B0604020202020204" pitchFamily="34" charset="0"/>
              </a:rPr>
              <a:t>IEEE Transactions on Image Processing, 29</a:t>
            </a:r>
            <a:r>
              <a:rPr lang="en-US" dirty="0">
                <a:latin typeface="Times New Roman" panose="02020603050405020304" pitchFamily="18" charset="0"/>
                <a:ea typeface="Calibri" panose="020F0502020204030204" pitchFamily="34" charset="0"/>
                <a:cs typeface="Arial" panose="020B0604020202020204" pitchFamily="34" charset="0"/>
              </a:rPr>
              <a:t>, 6082-6095</a:t>
            </a:r>
            <a:r>
              <a:rPr lang="ar-SA" dirty="0">
                <a:latin typeface="Times New Roman" panose="02020603050405020304" pitchFamily="18"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latin typeface="Times New Roman" panose="02020603050405020304" pitchFamily="18" charset="0"/>
                <a:ea typeface="Calibri" panose="020F0502020204030204" pitchFamily="34" charset="0"/>
                <a:cs typeface="Arial" panose="020B0604020202020204" pitchFamily="34" charset="0"/>
              </a:rPr>
              <a:t>Zhang, H., Yang, J., Zhang, Y., &amp; Huang, T. S. (2013). Image and video restorations via nonlocal kernel regression. </a:t>
            </a:r>
            <a:r>
              <a:rPr lang="en-US" i="1" dirty="0">
                <a:latin typeface="Times New Roman" panose="02020603050405020304" pitchFamily="18" charset="0"/>
                <a:ea typeface="Calibri" panose="020F0502020204030204" pitchFamily="34" charset="0"/>
                <a:cs typeface="Arial" panose="020B0604020202020204" pitchFamily="34" charset="0"/>
              </a:rPr>
              <a:t>IEEE Transactions on cybernetics, 43</a:t>
            </a:r>
            <a:r>
              <a:rPr lang="en-US" dirty="0">
                <a:latin typeface="Times New Roman" panose="02020603050405020304" pitchFamily="18" charset="0"/>
                <a:ea typeface="Calibri" panose="020F0502020204030204" pitchFamily="34" charset="0"/>
                <a:cs typeface="Arial" panose="020B0604020202020204" pitchFamily="34" charset="0"/>
              </a:rPr>
              <a:t>(3), 1035-1046</a:t>
            </a:r>
            <a:r>
              <a:rPr lang="ar-SA" dirty="0">
                <a:latin typeface="Times New Roman" panose="02020603050405020304" pitchFamily="18"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latin typeface="Times New Roman" panose="02020603050405020304" pitchFamily="18" charset="0"/>
                <a:ea typeface="Calibri" panose="020F0502020204030204" pitchFamily="34" charset="0"/>
                <a:cs typeface="Arial" panose="020B0604020202020204" pitchFamily="34" charset="0"/>
              </a:rPr>
              <a:t>Zhang, Y., </a:t>
            </a:r>
            <a:r>
              <a:rPr lang="en-US" dirty="0" err="1">
                <a:latin typeface="Times New Roman" panose="02020603050405020304" pitchFamily="18" charset="0"/>
                <a:ea typeface="Calibri" panose="020F0502020204030204" pitchFamily="34" charset="0"/>
                <a:cs typeface="Arial" panose="020B0604020202020204" pitchFamily="34" charset="0"/>
              </a:rPr>
              <a:t>Jia</a:t>
            </a:r>
            <a:r>
              <a:rPr lang="en-US" dirty="0">
                <a:latin typeface="Times New Roman" panose="02020603050405020304" pitchFamily="18" charset="0"/>
                <a:ea typeface="Calibri" panose="020F0502020204030204" pitchFamily="34" charset="0"/>
                <a:cs typeface="Arial" panose="020B0604020202020204" pitchFamily="34" charset="0"/>
              </a:rPr>
              <a:t>, Z., Jiang, H., &amp; Liu, Z. (2008). </a:t>
            </a:r>
            <a:r>
              <a:rPr lang="en-US" i="1" dirty="0">
                <a:latin typeface="Times New Roman" panose="02020603050405020304" pitchFamily="18" charset="0"/>
                <a:ea typeface="Calibri" panose="020F0502020204030204" pitchFamily="34" charset="0"/>
                <a:cs typeface="Arial" panose="020B0604020202020204" pitchFamily="34" charset="0"/>
              </a:rPr>
              <a:t>Image restoration based on robust error function and particle swarm optimization-</a:t>
            </a:r>
            <a:r>
              <a:rPr lang="en-US" i="1" dirty="0" err="1">
                <a:latin typeface="Times New Roman" panose="02020603050405020304" pitchFamily="18" charset="0"/>
                <a:ea typeface="Calibri" panose="020F0502020204030204" pitchFamily="34" charset="0"/>
                <a:cs typeface="Arial" panose="020B0604020202020204" pitchFamily="34" charset="0"/>
              </a:rPr>
              <a:t>bp</a:t>
            </a:r>
            <a:r>
              <a:rPr lang="en-US" i="1" dirty="0">
                <a:latin typeface="Times New Roman" panose="02020603050405020304" pitchFamily="18" charset="0"/>
                <a:ea typeface="Calibri" panose="020F0502020204030204" pitchFamily="34" charset="0"/>
                <a:cs typeface="Arial" panose="020B0604020202020204" pitchFamily="34" charset="0"/>
              </a:rPr>
              <a:t> neural network.</a:t>
            </a:r>
            <a:r>
              <a:rPr lang="en-US" dirty="0">
                <a:latin typeface="Times New Roman" panose="02020603050405020304" pitchFamily="18" charset="0"/>
                <a:ea typeface="Calibri" panose="020F0502020204030204" pitchFamily="34" charset="0"/>
                <a:cs typeface="Arial" panose="020B0604020202020204" pitchFamily="34" charset="0"/>
              </a:rPr>
              <a:t> Paper presented at the Natural Computation, 2008. ICNC'08. Fourth International Conference on</a:t>
            </a:r>
            <a:r>
              <a:rPr lang="ar-SA" dirty="0">
                <a:latin typeface="Times New Roman" panose="02020603050405020304" pitchFamily="18"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indent="-457200" algn="just"/>
            <a:r>
              <a:rPr lang="en-US" dirty="0">
                <a:latin typeface="Times New Roman" panose="02020603050405020304" pitchFamily="18" charset="0"/>
                <a:ea typeface="Calibri" panose="020F0502020204030204" pitchFamily="34" charset="0"/>
                <a:cs typeface="Arial" panose="020B0604020202020204" pitchFamily="34" charset="0"/>
              </a:rPr>
              <a:t>Zhou, Y., Panetta, K., &amp; </a:t>
            </a:r>
            <a:r>
              <a:rPr lang="en-US" dirty="0" err="1">
                <a:latin typeface="Times New Roman" panose="02020603050405020304" pitchFamily="18" charset="0"/>
                <a:ea typeface="Calibri" panose="020F0502020204030204" pitchFamily="34" charset="0"/>
                <a:cs typeface="Arial" panose="020B0604020202020204" pitchFamily="34" charset="0"/>
              </a:rPr>
              <a:t>Agaian</a:t>
            </a:r>
            <a:r>
              <a:rPr lang="en-US" dirty="0">
                <a:latin typeface="Times New Roman" panose="02020603050405020304" pitchFamily="18" charset="0"/>
                <a:ea typeface="Calibri" panose="020F0502020204030204" pitchFamily="34" charset="0"/>
                <a:cs typeface="Arial" panose="020B0604020202020204" pitchFamily="34" charset="0"/>
              </a:rPr>
              <a:t>, S. (2010). </a:t>
            </a:r>
            <a:r>
              <a:rPr lang="en-US" i="1" dirty="0">
                <a:latin typeface="Times New Roman" panose="02020603050405020304" pitchFamily="18" charset="0"/>
                <a:ea typeface="Calibri" panose="020F0502020204030204" pitchFamily="34" charset="0"/>
                <a:cs typeface="Arial" panose="020B0604020202020204" pitchFamily="34" charset="0"/>
              </a:rPr>
              <a:t>Human visual system based mammogram enhancement and analysis.</a:t>
            </a:r>
            <a:r>
              <a:rPr lang="en-US" dirty="0">
                <a:latin typeface="Times New Roman" panose="02020603050405020304" pitchFamily="18" charset="0"/>
                <a:ea typeface="Calibri" panose="020F0502020204030204" pitchFamily="34" charset="0"/>
                <a:cs typeface="Arial" panose="020B0604020202020204" pitchFamily="34" charset="0"/>
              </a:rPr>
              <a:t> Paper presented at the 2010 2nd International Conference on Image Processing Theory, Tools and Applications</a:t>
            </a:r>
            <a:r>
              <a:rPr lang="ar-SA" dirty="0">
                <a:latin typeface="Times New Roman" panose="02020603050405020304" pitchFamily="18"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indent="-457200" algn="just">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Zhou, Y., </a:t>
            </a:r>
            <a:r>
              <a:rPr lang="en-US" dirty="0" err="1">
                <a:latin typeface="Times New Roman" panose="02020603050405020304" pitchFamily="18" charset="0"/>
                <a:ea typeface="Calibri" panose="020F0502020204030204" pitchFamily="34" charset="0"/>
                <a:cs typeface="Arial" panose="020B0604020202020204" pitchFamily="34" charset="0"/>
              </a:rPr>
              <a:t>Zang</a:t>
            </a:r>
            <a:r>
              <a:rPr lang="en-US" dirty="0">
                <a:latin typeface="Times New Roman" panose="02020603050405020304" pitchFamily="18" charset="0"/>
                <a:ea typeface="Calibri" panose="020F0502020204030204" pitchFamily="34" charset="0"/>
                <a:cs typeface="Arial" panose="020B0604020202020204" pitchFamily="34" charset="0"/>
              </a:rPr>
              <a:t>, H., Xu, S., He, H., Lu, J., &amp; Fang, H. (2019). An iterative speckle filtering algorithm for ultrasound images based on </a:t>
            </a:r>
            <a:r>
              <a:rPr lang="en-US" dirty="0" err="1">
                <a:latin typeface="Times New Roman" panose="02020603050405020304" pitchFamily="18" charset="0"/>
                <a:ea typeface="Calibri" panose="020F0502020204030204" pitchFamily="34" charset="0"/>
                <a:cs typeface="Arial" panose="020B0604020202020204" pitchFamily="34" charset="0"/>
              </a:rPr>
              <a:t>bayesian</a:t>
            </a:r>
            <a:r>
              <a:rPr lang="en-US" dirty="0">
                <a:latin typeface="Times New Roman" panose="02020603050405020304" pitchFamily="18" charset="0"/>
                <a:ea typeface="Calibri" panose="020F0502020204030204" pitchFamily="34" charset="0"/>
                <a:cs typeface="Arial" panose="020B0604020202020204" pitchFamily="34" charset="0"/>
              </a:rPr>
              <a:t> nonlocal means filter model</a:t>
            </a:r>
            <a:r>
              <a:rPr lang="ar-SA" dirty="0">
                <a:latin typeface="Times New Roman" panose="02020603050405020304" pitchFamily="18" charset="0"/>
                <a:ea typeface="Calibri" panose="020F0502020204030204" pitchFamily="34" charset="0"/>
                <a:cs typeface="Arial" panose="020B0604020202020204" pitchFamily="34" charset="0"/>
              </a:rPr>
              <a:t>. </a:t>
            </a:r>
            <a:r>
              <a:rPr lang="en-US" i="1" dirty="0">
                <a:latin typeface="Times New Roman" panose="02020603050405020304" pitchFamily="18" charset="0"/>
                <a:ea typeface="Calibri" panose="020F0502020204030204" pitchFamily="34" charset="0"/>
                <a:cs typeface="Arial" panose="020B0604020202020204" pitchFamily="34" charset="0"/>
              </a:rPr>
              <a:t>Biomedical Signal Processing and Control, 48</a:t>
            </a:r>
            <a:r>
              <a:rPr lang="en-US" dirty="0">
                <a:latin typeface="Times New Roman" panose="02020603050405020304" pitchFamily="18" charset="0"/>
                <a:ea typeface="Calibri" panose="020F0502020204030204" pitchFamily="34" charset="0"/>
                <a:cs typeface="Arial" panose="020B0604020202020204" pitchFamily="34" charset="0"/>
              </a:rPr>
              <a:t>, 104-117</a:t>
            </a:r>
            <a:r>
              <a:rPr lang="ar-SA" dirty="0">
                <a:latin typeface="Times New Roman" panose="02020603050405020304" pitchFamily="18"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73BA1E1-B100-426C-9CA2-3E78E0AF844F}" type="slidenum">
              <a:rPr lang="en-US" smtClean="0"/>
              <a:t>48</a:t>
            </a:fld>
            <a:endParaRPr lang="en-US"/>
          </a:p>
        </p:txBody>
      </p:sp>
    </p:spTree>
    <p:extLst>
      <p:ext uri="{BB962C8B-B14F-4D97-AF65-F5344CB8AC3E}">
        <p14:creationId xmlns:p14="http://schemas.microsoft.com/office/powerpoint/2010/main" val="6418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523227" y="6488668"/>
            <a:ext cx="668773" cy="369332"/>
          </a:xfrm>
          <a:prstGeom prst="rect">
            <a:avLst/>
          </a:prstGeom>
        </p:spPr>
        <p:txBody>
          <a:bodyPr wrap="none">
            <a:spAutoFit/>
          </a:bodyPr>
          <a:lstStyle/>
          <a:p>
            <a:r>
              <a:rPr lang="fa-IR">
                <a:solidFill>
                  <a:prstClr val="black"/>
                </a:solidFill>
                <a:cs typeface="B Nazanin" panose="00000400000000000000" pitchFamily="2" charset="-78"/>
              </a:rPr>
              <a:t>49/50</a:t>
            </a:r>
            <a:endParaRPr lang="en-US" dirty="0">
              <a:solidFill>
                <a:prstClr val="black"/>
              </a:solidFill>
              <a:cs typeface="B Nazanin" panose="00000400000000000000" pitchFamily="2" charset="-78"/>
            </a:endParaRPr>
          </a:p>
        </p:txBody>
      </p:sp>
      <p:sp>
        <p:nvSpPr>
          <p:cNvPr id="7" name="TextBox 6"/>
          <p:cNvSpPr txBox="1"/>
          <p:nvPr/>
        </p:nvSpPr>
        <p:spPr>
          <a:xfrm>
            <a:off x="571854" y="2691238"/>
            <a:ext cx="8708945" cy="646331"/>
          </a:xfrm>
          <a:prstGeom prst="rect">
            <a:avLst/>
          </a:prstGeom>
          <a:noFill/>
        </p:spPr>
        <p:txBody>
          <a:bodyPr wrap="square" rtlCol="0">
            <a:spAutoFit/>
          </a:bodyPr>
          <a:lstStyle/>
          <a:p>
            <a:pPr algn="ctr"/>
            <a:r>
              <a:rPr lang="fa-IR" sz="3600" dirty="0">
                <a:ln w="0"/>
                <a:solidFill>
                  <a:prstClr val="black"/>
                </a:solidFill>
                <a:effectLst>
                  <a:glow rad="139700">
                    <a:srgbClr val="90C226">
                      <a:satMod val="175000"/>
                      <a:alpha val="40000"/>
                    </a:srgbClr>
                  </a:glow>
                  <a:outerShdw blurRad="38100" dist="25400" dir="5400000" algn="ctr" rotWithShape="0">
                    <a:srgbClr val="6E747A">
                      <a:alpha val="43000"/>
                    </a:srgbClr>
                  </a:outerShdw>
                </a:effectLst>
                <a:cs typeface="B Titr" panose="00000700000000000000" pitchFamily="2" charset="-78"/>
              </a:rPr>
              <a:t>با تشکر از همراهیتان</a:t>
            </a:r>
          </a:p>
        </p:txBody>
      </p:sp>
      <p:sp>
        <p:nvSpPr>
          <p:cNvPr id="2" name="Slide Number Placeholder 1"/>
          <p:cNvSpPr>
            <a:spLocks noGrp="1"/>
          </p:cNvSpPr>
          <p:nvPr>
            <p:ph type="sldNum" sz="quarter" idx="12"/>
          </p:nvPr>
        </p:nvSpPr>
        <p:spPr/>
        <p:txBody>
          <a:bodyPr/>
          <a:lstStyle/>
          <a:p>
            <a:fld id="{A73BA1E1-B100-426C-9CA2-3E78E0AF844F}" type="slidenum">
              <a:rPr lang="en-US" smtClean="0"/>
              <a:t>49</a:t>
            </a:fld>
            <a:endParaRPr lang="en-US"/>
          </a:p>
        </p:txBody>
      </p:sp>
      <p:pic>
        <p:nvPicPr>
          <p:cNvPr id="4" name="Picture 3">
            <a:extLst>
              <a:ext uri="{FF2B5EF4-FFF2-40B4-BE49-F238E27FC236}">
                <a16:creationId xmlns:a16="http://schemas.microsoft.com/office/drawing/2014/main" id="{2D78AB2A-8D55-6D05-0417-47DEC910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66" y="96355"/>
            <a:ext cx="7143750" cy="1133475"/>
          </a:xfrm>
          <a:prstGeom prst="rect">
            <a:avLst/>
          </a:prstGeom>
        </p:spPr>
      </p:pic>
    </p:spTree>
    <p:extLst>
      <p:ext uri="{BB962C8B-B14F-4D97-AF65-F5344CB8AC3E}">
        <p14:creationId xmlns:p14="http://schemas.microsoft.com/office/powerpoint/2010/main" val="412537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255" y="1285851"/>
            <a:ext cx="8615766" cy="5222929"/>
          </a:xfrm>
        </p:spPr>
        <p:txBody>
          <a:bodyPr>
            <a:normAutofit/>
          </a:bodyPr>
          <a:lstStyle/>
          <a:p>
            <a:pPr algn="r" rtl="1"/>
            <a:endParaRPr lang="fa-IR" dirty="0"/>
          </a:p>
          <a:p>
            <a:pPr algn="r" rtl="1"/>
            <a:r>
              <a:rPr lang="fa-IR" b="1" dirty="0">
                <a:cs typeface="B Nazanin" panose="00000400000000000000" pitchFamily="2" charset="-78"/>
              </a:rPr>
              <a:t>پردازش تصویر در تصاویر پزشکی کاربردهای گسترده‌ای دارد و به بهبود تشخیص، درمان و پژوهش‌های پزشکی کمک می‌کند. </a:t>
            </a:r>
          </a:p>
          <a:p>
            <a:pPr algn="r" rtl="1"/>
            <a:endParaRPr lang="fa-IR" b="1" dirty="0">
              <a:cs typeface="B Nazanin" panose="00000400000000000000" pitchFamily="2" charset="-78"/>
            </a:endParaRPr>
          </a:p>
          <a:p>
            <a:pPr algn="r" rtl="1"/>
            <a:r>
              <a:rPr lang="fa-IR" b="1" dirty="0">
                <a:cs typeface="B Nazanin" panose="00000400000000000000" pitchFamily="2" charset="-78"/>
              </a:rPr>
              <a:t>برخی از مهم‌ترین کاربردهای آن عبارتند از: </a:t>
            </a:r>
          </a:p>
          <a:p>
            <a:pPr algn="r" rtl="1"/>
            <a:r>
              <a:rPr lang="fa-IR" b="1" dirty="0">
                <a:cs typeface="B Nazanin" panose="00000400000000000000" pitchFamily="2" charset="-78"/>
              </a:rPr>
              <a:t>۱. تشخیص و شناسایی بیماری‌ها: در </a:t>
            </a:r>
            <a:r>
              <a:rPr lang="en-US" b="1" dirty="0">
                <a:cs typeface="B Nazanin" panose="00000400000000000000" pitchFamily="2" charset="-78"/>
              </a:rPr>
              <a:t>MRI، CT </a:t>
            </a:r>
            <a:r>
              <a:rPr lang="fa-IR" b="1" dirty="0">
                <a:cs typeface="B Nazanin" panose="00000400000000000000" pitchFamily="2" charset="-78"/>
              </a:rPr>
              <a:t>اسکن، ماموگرافی، و رادیوگرافی دیجیتال برای تحلیل تصاویر و شناسایی ناهنجاری‌ها مانند تومورها، شکستگی‌ها و ضایعات.</a:t>
            </a:r>
          </a:p>
          <a:p>
            <a:pPr algn="r" rtl="1"/>
            <a:endParaRPr lang="fa-IR" b="1" dirty="0">
              <a:cs typeface="B Nazanin" panose="00000400000000000000" pitchFamily="2" charset="-78"/>
            </a:endParaRPr>
          </a:p>
          <a:p>
            <a:pPr algn="r" rtl="1"/>
            <a:r>
              <a:rPr lang="fa-IR" b="1" dirty="0">
                <a:cs typeface="B Nazanin" panose="00000400000000000000" pitchFamily="2" charset="-78"/>
              </a:rPr>
              <a:t>تشخیص خودکار بیماری‌ها: استفاده از الگوریتم‌های هوش مصنوعی برای شناسایی سرطان، بیماری‌های قلبی، دیابت رتینوپاتی و سایر بیماری‌ها. </a:t>
            </a:r>
          </a:p>
          <a:p>
            <a:pPr algn="r" rtl="1"/>
            <a:r>
              <a:rPr lang="fa-IR" b="1" dirty="0">
                <a:cs typeface="B Nazanin" panose="00000400000000000000" pitchFamily="2" charset="-78"/>
              </a:rPr>
              <a:t>۲. بخش‌بندی و شناسایی بافت‌ها - پردازش تصویر برای جداسازی و تشخیص ساختارهای خاص مانند مغز، قلب، عروق خونی، استخوان و سایر بافت‌های بدن. </a:t>
            </a:r>
          </a:p>
          <a:p>
            <a:pPr algn="r" rtl="1"/>
            <a:r>
              <a:rPr lang="fa-IR" b="1" dirty="0">
                <a:cs typeface="B Nazanin" panose="00000400000000000000" pitchFamily="2" charset="-78"/>
              </a:rPr>
              <a:t>- تشخیص نواحی سرطانی و تغییرات غیرطبیعی در تصاویر پزشکی. </a:t>
            </a:r>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5</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Tree>
    <p:extLst>
      <p:ext uri="{BB962C8B-B14F-4D97-AF65-F5344CB8AC3E}">
        <p14:creationId xmlns:p14="http://schemas.microsoft.com/office/powerpoint/2010/main" val="419450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marL="0" indent="0" algn="r" rtl="1">
              <a:buNone/>
            </a:pPr>
            <a:endParaRPr lang="fa-IR" b="1" dirty="0">
              <a:cs typeface="B Nazanin" panose="00000400000000000000" pitchFamily="2" charset="-78"/>
            </a:endParaRPr>
          </a:p>
          <a:p>
            <a:pPr algn="r" rtl="1"/>
            <a:r>
              <a:rPr lang="fa-IR" b="1" dirty="0">
                <a:cs typeface="B Nazanin" panose="00000400000000000000" pitchFamily="2" charset="-78"/>
              </a:rPr>
              <a:t>3. بهبود کیفیت تصاویر پزشکی - حذف نویز و افزایش وضوح تصاویر پزشکی برای بهبود دقت تشخیص. - روش‌هایی مانند فیلترگذاری، افزایش کنتراست، و پردازش تصاویر چندطیفی. </a:t>
            </a:r>
          </a:p>
          <a:p>
            <a:pPr marL="0" indent="0" algn="r" rtl="1">
              <a:buNone/>
            </a:pPr>
            <a:endParaRPr lang="fa-IR" b="1" dirty="0">
              <a:cs typeface="B Nazanin" panose="00000400000000000000" pitchFamily="2" charset="-78"/>
            </a:endParaRPr>
          </a:p>
          <a:p>
            <a:pPr algn="r" rtl="1"/>
            <a:r>
              <a:rPr lang="fa-IR" b="1" dirty="0">
                <a:cs typeface="B Nazanin" panose="00000400000000000000" pitchFamily="2" charset="-78"/>
              </a:rPr>
              <a:t>۴. پایش و رهگیری تغییرات بیماری - مقایسه تصاویر در طول زمان برای بررسی پیشرفت بیماری یا اثربخشی درمان. - استفاده در پایش تومورها و رشد غیرطبیعی بافت‌ها. </a:t>
            </a:r>
          </a:p>
          <a:p>
            <a:pPr marL="0" indent="0" algn="r" rtl="1">
              <a:buNone/>
            </a:pPr>
            <a:endParaRPr lang="fa-IR" b="1" dirty="0">
              <a:cs typeface="B Nazanin" panose="00000400000000000000" pitchFamily="2" charset="-78"/>
            </a:endParaRPr>
          </a:p>
          <a:p>
            <a:pPr algn="r" rtl="1"/>
            <a:r>
              <a:rPr lang="fa-IR" b="1" dirty="0">
                <a:cs typeface="B Nazanin" panose="00000400000000000000" pitchFamily="2" charset="-78"/>
              </a:rPr>
              <a:t>۵. کمک به جراحی و درمان‌های پزشکی - سیستم‌های هدایت جراحی که با تحلیل تصاویر سه‌بعدی به پزشکان کمک می‌کنند. - روش‌های پردازش تصویر در پرتودرمانی برای هدف‌گیری دقیق تومورها. </a:t>
            </a:r>
          </a:p>
          <a:p>
            <a:pPr marL="0" indent="0" algn="r" rtl="1">
              <a:buNone/>
            </a:pPr>
            <a:endParaRPr lang="fa-IR" b="1" dirty="0">
              <a:cs typeface="B Nazanin" panose="00000400000000000000" pitchFamily="2" charset="-78"/>
            </a:endParaRPr>
          </a:p>
          <a:p>
            <a:pPr algn="r" rtl="1"/>
            <a:r>
              <a:rPr lang="fa-IR" b="1" dirty="0">
                <a:cs typeface="B Nazanin" panose="00000400000000000000" pitchFamily="2" charset="-78"/>
              </a:rPr>
              <a:t>۶. تحلیل تصاویر میکروسکوپی و بافت‌شناسی - پردازش تصاویر بیوپسی برای تشخیص دقیق‌تر سلول‌های سرطانی و بیماری‌های دیگر. - اتوماتیک‌سازی تحلیل تصاویر هیستوپاتولوژی و سیتولوژی</a:t>
            </a:r>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6</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Tree>
    <p:extLst>
      <p:ext uri="{BB962C8B-B14F-4D97-AF65-F5344CB8AC3E}">
        <p14:creationId xmlns:p14="http://schemas.microsoft.com/office/powerpoint/2010/main" val="280497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algn="r" rtl="1"/>
            <a:r>
              <a:rPr lang="fa-IR" b="1" dirty="0">
                <a:cs typeface="B Nazanin" panose="00000400000000000000" pitchFamily="2" charset="-78"/>
              </a:rPr>
              <a:t>۷. پردازش تصاویر سونوگرافی - بهبود کیفیت و تفسیر تصاویر سونوگرافی برای تشخیص بهتر مشکلات بارداری، بیماری‌های قلبی و سایر شرایط پزشکی. </a:t>
            </a:r>
          </a:p>
          <a:p>
            <a:pPr marL="0" indent="0" algn="r" rtl="1">
              <a:buNone/>
            </a:pPr>
            <a:endParaRPr lang="fa-IR" b="1" dirty="0">
              <a:cs typeface="B Nazanin" panose="00000400000000000000" pitchFamily="2" charset="-78"/>
            </a:endParaRPr>
          </a:p>
          <a:p>
            <a:pPr algn="r" rtl="1"/>
            <a:r>
              <a:rPr lang="fa-IR" b="1" dirty="0">
                <a:cs typeface="B Nazanin" panose="00000400000000000000" pitchFamily="2" charset="-78"/>
              </a:rPr>
              <a:t>۸. مدل‌سازی و بازسازی سه‌بعدی - ایجاد مدل‌های سه‌بعدی از اندام‌ها برای استفاده در برنامه‌ریزی جراحی و تحقیقات پزشکی. - کمک به جراحی‌های دقیق و کم‌تهاجمی.</a:t>
            </a:r>
          </a:p>
          <a:p>
            <a:pPr marL="0" indent="0" algn="r" rtl="1">
              <a:buNone/>
            </a:pPr>
            <a:r>
              <a:rPr lang="fa-IR" b="1" dirty="0">
                <a:cs typeface="B Nazanin" panose="00000400000000000000" pitchFamily="2" charset="-78"/>
              </a:rPr>
              <a:t> </a:t>
            </a:r>
          </a:p>
          <a:p>
            <a:pPr algn="r" rtl="1"/>
            <a:r>
              <a:rPr lang="fa-IR" b="1" dirty="0">
                <a:cs typeface="B Nazanin" panose="00000400000000000000" pitchFamily="2" charset="-78"/>
              </a:rPr>
              <a:t>۹. سیستم‌های تشخیص خودکار (</a:t>
            </a:r>
            <a:r>
              <a:rPr lang="en-US" b="1" dirty="0">
                <a:cs typeface="B Nazanin" panose="00000400000000000000" pitchFamily="2" charset="-78"/>
              </a:rPr>
              <a:t>CAD</a:t>
            </a:r>
            <a:r>
              <a:rPr lang="fa-IR" b="1" dirty="0">
                <a:cs typeface="B Nazanin" panose="00000400000000000000" pitchFamily="2" charset="-78"/>
              </a:rPr>
              <a:t> توسعه سیستم‌های تشخیص کمک‌کامپیوتری (</a:t>
            </a:r>
            <a:r>
              <a:rPr lang="en-US" b="1" dirty="0">
                <a:cs typeface="B Nazanin" panose="00000400000000000000" pitchFamily="2" charset="-78"/>
              </a:rPr>
              <a:t>Computer-Aided Diagnosis) </a:t>
            </a:r>
            <a:endParaRPr lang="fa-IR" b="1" dirty="0">
              <a:cs typeface="B Nazanin" panose="00000400000000000000" pitchFamily="2" charset="-78"/>
            </a:endParaRPr>
          </a:p>
          <a:p>
            <a:pPr marL="0" indent="0" algn="r" rtl="1">
              <a:buNone/>
            </a:pPr>
            <a:r>
              <a:rPr lang="fa-IR" b="1" dirty="0">
                <a:cs typeface="B Nazanin" panose="00000400000000000000" pitchFamily="2" charset="-78"/>
              </a:rPr>
              <a:t>برای کمک به رادیولوژیست‌ها و متخصصان پزشکی. پردازش تصویر با ترکیب فناوری‌هایی مانند یادگیری عمیق، هوش مصنوعی، و بینایی کامپیوتری به پیشرفت قابل توجهی در تشخیص زودهنگام و درمان بیماری‌ها منجر شده است.</a:t>
            </a:r>
            <a:endParaRPr lang="en-US" b="1" dirty="0">
              <a:cs typeface="B Nazanin" panose="00000400000000000000" pitchFamily="2" charset="-78"/>
            </a:endParaRPr>
          </a:p>
          <a:p>
            <a:pPr algn="r" rtl="1"/>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7</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Tree>
    <p:extLst>
      <p:ext uri="{BB962C8B-B14F-4D97-AF65-F5344CB8AC3E}">
        <p14:creationId xmlns:p14="http://schemas.microsoft.com/office/powerpoint/2010/main" val="97492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marL="0" indent="0" algn="r" rtl="1">
              <a:buNone/>
            </a:pPr>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8</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6" name="TextBox 5">
            <a:extLst>
              <a:ext uri="{FF2B5EF4-FFF2-40B4-BE49-F238E27FC236}">
                <a16:creationId xmlns:a16="http://schemas.microsoft.com/office/drawing/2014/main" id="{FDB3B69B-6186-9711-8FC3-E2B90B2304C1}"/>
              </a:ext>
            </a:extLst>
          </p:cNvPr>
          <p:cNvSpPr txBox="1"/>
          <p:nvPr/>
        </p:nvSpPr>
        <p:spPr>
          <a:xfrm>
            <a:off x="805343" y="1708885"/>
            <a:ext cx="8368018" cy="4918013"/>
          </a:xfrm>
          <a:prstGeom prst="rect">
            <a:avLst/>
          </a:prstGeom>
          <a:noFill/>
        </p:spPr>
        <p:txBody>
          <a:bodyPr wrap="square">
            <a:spAutoFit/>
          </a:bodyPr>
          <a:lstStyle/>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هوش مصنوعی</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(AI)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در پردازش تصاویر پزشکی تحولات چشمگیری ایجاد کرده و کاربردهای متعددی دارد که به بهبود دقت تشخیص، افزایش سرعت پردازش و کمک به تصمیم‌گیری پزشکان منجر شده است.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برخی از مهم‌ترین کاربردهای هوش مصنوعی در این حوزه عبارتند از:</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07000"/>
              </a:lnSpc>
              <a:spcAft>
                <a:spcPts val="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تشخیص زودهنگام بیماری‌ها</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lvl="0" algn="r" rtl="1">
              <a:lnSpc>
                <a:spcPct val="107000"/>
              </a:lnSpc>
              <a:spcAft>
                <a:spcPts val="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هوش مصنوعی می‌تواند الگوهای نامحسوس در تصاویر پزشکی را شناسایی کند که ممکن است برای چشم انسان قابل تشخیص نباشد. این قابلیت به ویژه در تشخیص زودهنگام سرطان (مانند سرطان پستان در ماموگرافی یا سرطان ریه در سی‌تی‌اسکن) بسیار مفید است.</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بهبود دقت و کاهش خطاهای انسانی</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lvl="0" algn="r" rtl="1">
              <a:lnSpc>
                <a:spcPct val="107000"/>
              </a:lnSpc>
              <a:spcAft>
                <a:spcPts val="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مدل‌های یادگیری عمیق قادرند تصاویر پزشکی را با دقت بالا تحلیل کنند و احتمال خطای انسانی را کاهش دهند. برای مثال، در رادیولوژی، هوش مصنوعی می‌تواند به عنوان یک ابزار پشتیبان عمل کند و پزشکان را در تشخیص صحیح یاری دهد.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797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26" y="1497850"/>
            <a:ext cx="8615766" cy="5222929"/>
          </a:xfrm>
        </p:spPr>
        <p:txBody>
          <a:bodyPr>
            <a:normAutofit/>
          </a:bodyPr>
          <a:lstStyle/>
          <a:p>
            <a:pPr algn="r" rtl="1"/>
            <a:endParaRPr lang="fa-IR" dirty="0"/>
          </a:p>
          <a:p>
            <a:pPr marL="0" indent="0" algn="r" rtl="1">
              <a:buNone/>
            </a:pPr>
            <a:endParaRPr lang="fa-IR" dirty="0"/>
          </a:p>
        </p:txBody>
      </p:sp>
      <p:sp>
        <p:nvSpPr>
          <p:cNvPr id="4" name="Slide Number Placeholder 3"/>
          <p:cNvSpPr>
            <a:spLocks noGrp="1"/>
          </p:cNvSpPr>
          <p:nvPr>
            <p:ph type="sldNum" sz="quarter" idx="12"/>
          </p:nvPr>
        </p:nvSpPr>
        <p:spPr/>
        <p:txBody>
          <a:bodyPr/>
          <a:lstStyle/>
          <a:p>
            <a:pPr algn="ctr"/>
            <a:fld id="{83545001-F1AE-48F5-A282-488DC1EEEAFE}" type="slidenum">
              <a:rPr lang="en-US" sz="1000" smtClean="0">
                <a:solidFill>
                  <a:prstClr val="black"/>
                </a:solidFill>
              </a:rPr>
              <a:pPr algn="ctr"/>
              <a:t>9</a:t>
            </a:fld>
            <a:endParaRPr lang="en-US" sz="1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99" y="152376"/>
            <a:ext cx="7143750" cy="1133475"/>
          </a:xfrm>
          <a:prstGeom prst="rect">
            <a:avLst/>
          </a:prstGeom>
        </p:spPr>
      </p:pic>
      <p:sp>
        <p:nvSpPr>
          <p:cNvPr id="6" name="TextBox 5">
            <a:extLst>
              <a:ext uri="{FF2B5EF4-FFF2-40B4-BE49-F238E27FC236}">
                <a16:creationId xmlns:a16="http://schemas.microsoft.com/office/drawing/2014/main" id="{44237720-0DFA-FEDE-1D8F-CDB3CE6C22BA}"/>
              </a:ext>
            </a:extLst>
          </p:cNvPr>
          <p:cNvSpPr txBox="1"/>
          <p:nvPr/>
        </p:nvSpPr>
        <p:spPr>
          <a:xfrm>
            <a:off x="788565" y="1606752"/>
            <a:ext cx="8359629" cy="4758097"/>
          </a:xfrm>
          <a:prstGeom prst="rect">
            <a:avLst/>
          </a:prstGeom>
          <a:noFill/>
        </p:spPr>
        <p:txBody>
          <a:bodyPr wrap="square">
            <a:spAutoFit/>
          </a:bodyPr>
          <a:lstStyle/>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طبقه‌بندی و بخش‌بندی تصاویر پزشکی</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lvl="0" algn="r" rtl="1">
              <a:lnSpc>
                <a:spcPct val="107000"/>
              </a:lnSpc>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الگوریتم‌های یادگیری عمیق می‌توانند اجزای مختلف تصاویر پزشکی را شناسایی و بخش‌بندی کنند.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برای مثال</a:t>
            </a: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در</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MRI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مغز، می‌توان نواحی مختلف را برای تشخیص تومور مشخص کرد</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در تصاویر شبکیه، می‌توان علائم بیماری‌هایی مانند رتینوپاتی دیابتی را شناسایی کرد</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b="1" dirty="0">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07000"/>
              </a:lnSpc>
              <a:spcAft>
                <a:spcPts val="0"/>
              </a:spcAft>
            </a:pPr>
            <a:r>
              <a:rPr lang="en-US" sz="1800" b="1" dirty="0">
                <a:effectLst/>
                <a:latin typeface="B Nazanin" panose="00000400000000000000" pitchFamily="2" charset="-78"/>
                <a:ea typeface="Times New Roman" panose="02020603050405020304" pitchFamily="18" charset="0"/>
                <a:cs typeface="Arial" panose="020B0604020202020204" pitchFamily="34" charset="0"/>
              </a:rPr>
              <a:t> </a:t>
            </a:r>
            <a:r>
              <a:rPr lang="ar-SA" sz="1800" b="1" dirty="0">
                <a:effectLst/>
                <a:latin typeface="B Nazanin" panose="00000400000000000000" pitchFamily="2" charset="-78"/>
                <a:ea typeface="Times New Roman" panose="02020603050405020304" pitchFamily="18" charset="0"/>
                <a:cs typeface="Arial" panose="020B0604020202020204" pitchFamily="34" charset="0"/>
              </a:rPr>
              <a:t>تحلیل تصاویر برای برنامه‌ریزی جراحی و درمان</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هوش مصنوعی به جراحان کمک می‌کند تا با دقت بیشتری نواحی آسیب‌دیده را شناسایی کرده و برنامه‌ریزی بهتری برای جراحی انجام دهند. همچنین در پرتودرمانی، از</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AI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برای محاسبه دقیق محل تابش اشعه به بافت‌های سرطانی استفاده می‌شود.</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اتوماسیون فرآیندهای تشخیصی و گزارش‌دهی</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lnSpc>
                <a:spcPct val="107000"/>
              </a:lnSpc>
              <a:spcAft>
                <a:spcPts val="0"/>
              </a:spcAft>
            </a:pP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هوش مصنوعی می‌تواند گزارش‌های پزشکی را به‌طور خودکار تولید کند و پزشکان را در تفسیر تصاویر یاری دهد. این امر باعث افزایش سرعت تشخیص و کاهش حجم کاری پزشکان می‌شود</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endParaRPr lang="en-US"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32652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2306</TotalTime>
  <Words>8264</Words>
  <Application>Microsoft Office PowerPoint</Application>
  <PresentationFormat>Widescreen</PresentationFormat>
  <Paragraphs>654</Paragraphs>
  <Slides>49</Slides>
  <Notes>2</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49</vt:i4>
      </vt:variant>
    </vt:vector>
  </HeadingPairs>
  <TitlesOfParts>
    <vt:vector size="74" baseType="lpstr">
      <vt:lpstr>Arial</vt:lpstr>
      <vt:lpstr>B Mitra</vt:lpstr>
      <vt:lpstr>B Nazanin</vt:lpstr>
      <vt:lpstr>B Titr</vt:lpstr>
      <vt:lpstr>B Zar</vt:lpstr>
      <vt:lpstr>BNazaninBold</vt:lpstr>
      <vt:lpstr>Calibri</vt:lpstr>
      <vt:lpstr>Calibri Light</vt:lpstr>
      <vt:lpstr>Cambria</vt:lpstr>
      <vt:lpstr>Cambria Math</vt:lpstr>
      <vt:lpstr>IRLotus</vt:lpstr>
      <vt:lpstr>KaiTi</vt:lpstr>
      <vt:lpstr>Lotus</vt:lpstr>
      <vt:lpstr>Tahoma</vt:lpstr>
      <vt:lpstr>Times New Roman</vt:lpstr>
      <vt:lpstr>Trebuchet MS</vt:lpstr>
      <vt:lpstr>Vazirmatn</vt:lpstr>
      <vt:lpstr>Wingdings</vt:lpstr>
      <vt:lpstr>Wingdings 3</vt:lpstr>
      <vt:lpstr>XB Niloofar</vt:lpstr>
      <vt:lpstr>XBNiloofar</vt:lpstr>
      <vt:lpstr>Facet</vt:lpstr>
      <vt:lpstr>4_Facet</vt:lpstr>
      <vt:lpstr>5_Facet</vt:lpstr>
      <vt:lpstr>Office Theme</vt:lpstr>
      <vt:lpstr>PowerPoint Presentation</vt:lpstr>
      <vt:lpstr>PowerPoint Presentation</vt:lpstr>
      <vt:lpstr>در سال هاي اخير مكانيسم هاي پردازش تصوير به طور وسيعي در حوزه هاي مختلف از جمله حوزه پزشکی به منظور بهبود و تسريع در شناسايي به موقع و درمان بيماري ها و وضعيت هايي همچون تومورهاي سرطاني ريه و پستان و غیره كه در آن ها زمان، فاكتور مهمي در تشخيص بيماري است، به كار گرفته شده است.    همچنین از آنجا كه در سرطان، تشخيص معتبر و صحيح آن هم در كوتاهترين زمان ممكن داراي اهميت است. مكانيسم هاي پردازش تصوير، به عنوان روش هايي ساده و غيرتهاجمي براي شناسايي سلول هاي سرطاني مي باشند كه تشخيص اوليه را سرعت بخشيده و در نهايت شانس زنده ماندن بيماران سرطاني را افزايش مي دهند.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ضرورت کاهش نویز تصویر توسط الگوریتم های فرا ابتکاری</vt:lpstr>
      <vt:lpstr>ضرورت رتبه بندی فیلترهای کاهش نویز تصویر</vt:lpstr>
      <vt:lpstr>بهبود تصویرImage Enhancement</vt:lpstr>
      <vt:lpstr>روش پیشنهادی کاهش نویز و بازیابی تصویر با الگوریتم نهنگ</vt:lpstr>
      <vt:lpstr>دیاگرام روش پیشنهادی برای کاهش نویز و بازیابی تصویر</vt:lpstr>
      <vt:lpstr>خلاصه­ی کاهش نویز با الگوریتم نهنگ</vt:lpstr>
      <vt:lpstr>روش بازیابی پیشنهادی تصویر بدون نویز با الگوریتم نهنگ </vt:lpstr>
      <vt:lpstr>PowerPoint Presentation</vt:lpstr>
      <vt:lpstr>PowerPoint Presentation</vt:lpstr>
      <vt:lpstr>PowerPoint Presentation</vt:lpstr>
      <vt:lpstr>PowerPoint Presentation</vt:lpstr>
      <vt:lpstr>PowerPoint Presentation</vt:lpstr>
      <vt:lpstr>مسیر آینده</vt:lpstr>
      <vt:lpstr>منابع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Mehrdad N</dc:creator>
  <cp:lastModifiedBy>user</cp:lastModifiedBy>
  <cp:revision>332</cp:revision>
  <dcterms:created xsi:type="dcterms:W3CDTF">2021-07-01T05:15:02Z</dcterms:created>
  <dcterms:modified xsi:type="dcterms:W3CDTF">2025-02-03T07:16:54Z</dcterms:modified>
</cp:coreProperties>
</file>